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3" r:id="rId2"/>
  </p:sldMasterIdLst>
  <p:notesMasterIdLst>
    <p:notesMasterId r:id="rId24"/>
  </p:notesMasterIdLst>
  <p:handoutMasterIdLst>
    <p:handoutMasterId r:id="rId25"/>
  </p:handoutMasterIdLst>
  <p:sldIdLst>
    <p:sldId id="256" r:id="rId3"/>
    <p:sldId id="268" r:id="rId4"/>
    <p:sldId id="292" r:id="rId5"/>
    <p:sldId id="289" r:id="rId6"/>
    <p:sldId id="278" r:id="rId7"/>
    <p:sldId id="294" r:id="rId8"/>
    <p:sldId id="273" r:id="rId9"/>
    <p:sldId id="298" r:id="rId10"/>
    <p:sldId id="291" r:id="rId11"/>
    <p:sldId id="296" r:id="rId12"/>
    <p:sldId id="297" r:id="rId13"/>
    <p:sldId id="299" r:id="rId14"/>
    <p:sldId id="260" r:id="rId15"/>
    <p:sldId id="265" r:id="rId16"/>
    <p:sldId id="266" r:id="rId17"/>
    <p:sldId id="275" r:id="rId18"/>
    <p:sldId id="264" r:id="rId19"/>
    <p:sldId id="267" r:id="rId20"/>
    <p:sldId id="274" r:id="rId21"/>
    <p:sldId id="270" r:id="rId22"/>
    <p:sldId id="271" r:id="rId2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reen" initials="MG" lastIdx="12" clrIdx="0">
    <p:extLst>
      <p:ext uri="{19B8F6BF-5375-455C-9EA6-DF929625EA0E}">
        <p15:presenceInfo xmlns:p15="http://schemas.microsoft.com/office/powerpoint/2012/main" userId="Michael Gr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21" autoAdjust="0"/>
    <p:restoredTop sz="94376" autoAdjust="0"/>
  </p:normalViewPr>
  <p:slideViewPr>
    <p:cSldViewPr>
      <p:cViewPr varScale="1">
        <p:scale>
          <a:sx n="168" d="100"/>
          <a:sy n="168" d="100"/>
        </p:scale>
        <p:origin x="2920"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ENROLLMENT HISTORY</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Sheet1!$A$2</c:f>
              <c:strCache>
                <c:ptCount val="1"/>
                <c:pt idx="0">
                  <c:v>BUDGETED</c:v>
                </c:pt>
              </c:strCache>
            </c:strRef>
          </c:tx>
          <c:spPr>
            <a:solidFill>
              <a:schemeClr val="accent1">
                <a:tint val="77000"/>
              </a:schemeClr>
            </a:solidFill>
            <a:ln>
              <a:noFill/>
            </a:ln>
            <a:effectLst/>
          </c:spPr>
          <c:invertIfNegative val="0"/>
          <c:cat>
            <c:strRef>
              <c:f>Sheet1!$B$1:$I$1</c:f>
              <c:strCache>
                <c:ptCount val="8"/>
                <c:pt idx="0">
                  <c:v>14-15</c:v>
                </c:pt>
                <c:pt idx="1">
                  <c:v>15-16</c:v>
                </c:pt>
                <c:pt idx="2">
                  <c:v>16-17</c:v>
                </c:pt>
                <c:pt idx="3">
                  <c:v>17-18</c:v>
                </c:pt>
                <c:pt idx="4">
                  <c:v>18-19</c:v>
                </c:pt>
                <c:pt idx="5">
                  <c:v>19-20</c:v>
                </c:pt>
                <c:pt idx="6">
                  <c:v>20-21</c:v>
                </c:pt>
                <c:pt idx="7">
                  <c:v>21-22</c:v>
                </c:pt>
              </c:strCache>
            </c:strRef>
          </c:cat>
          <c:val>
            <c:numRef>
              <c:f>Sheet1!$B$2:$I$2</c:f>
              <c:numCache>
                <c:formatCode>_(* #,##0_);_(* \(#,##0\);_(* "-"??_);_(@_)</c:formatCode>
                <c:ptCount val="8"/>
                <c:pt idx="0">
                  <c:v>2184</c:v>
                </c:pt>
                <c:pt idx="1">
                  <c:v>2175</c:v>
                </c:pt>
                <c:pt idx="2">
                  <c:v>2273</c:v>
                </c:pt>
                <c:pt idx="3">
                  <c:v>2389</c:v>
                </c:pt>
                <c:pt idx="4" formatCode="General">
                  <c:v>2460</c:v>
                </c:pt>
                <c:pt idx="5" formatCode="General">
                  <c:v>2474</c:v>
                </c:pt>
                <c:pt idx="6" formatCode="General">
                  <c:v>2438</c:v>
                </c:pt>
                <c:pt idx="7" formatCode="General">
                  <c:v>2370</c:v>
                </c:pt>
              </c:numCache>
            </c:numRef>
          </c:val>
          <c:extLst>
            <c:ext xmlns:c16="http://schemas.microsoft.com/office/drawing/2014/chart" uri="{C3380CC4-5D6E-409C-BE32-E72D297353CC}">
              <c16:uniqueId val="{00000000-B08C-487F-B0D3-509CDD63BC7C}"/>
            </c:ext>
          </c:extLst>
        </c:ser>
        <c:ser>
          <c:idx val="1"/>
          <c:order val="1"/>
          <c:tx>
            <c:strRef>
              <c:f>Sheet1!$A$3</c:f>
              <c:strCache>
                <c:ptCount val="1"/>
                <c:pt idx="0">
                  <c:v>ACTUAL</c:v>
                </c:pt>
              </c:strCache>
            </c:strRef>
          </c:tx>
          <c:spPr>
            <a:solidFill>
              <a:schemeClr val="accent1">
                <a:shade val="76000"/>
              </a:schemeClr>
            </a:solidFill>
            <a:ln>
              <a:noFill/>
            </a:ln>
            <a:effectLst/>
          </c:spPr>
          <c:invertIfNegative val="0"/>
          <c:cat>
            <c:strRef>
              <c:f>Sheet1!$B$1:$I$1</c:f>
              <c:strCache>
                <c:ptCount val="8"/>
                <c:pt idx="0">
                  <c:v>14-15</c:v>
                </c:pt>
                <c:pt idx="1">
                  <c:v>15-16</c:v>
                </c:pt>
                <c:pt idx="2">
                  <c:v>16-17</c:v>
                </c:pt>
                <c:pt idx="3">
                  <c:v>17-18</c:v>
                </c:pt>
                <c:pt idx="4">
                  <c:v>18-19</c:v>
                </c:pt>
                <c:pt idx="5">
                  <c:v>19-20</c:v>
                </c:pt>
                <c:pt idx="6">
                  <c:v>20-21</c:v>
                </c:pt>
                <c:pt idx="7">
                  <c:v>21-22</c:v>
                </c:pt>
              </c:strCache>
            </c:strRef>
          </c:cat>
          <c:val>
            <c:numRef>
              <c:f>Sheet1!$B$3:$I$3</c:f>
              <c:numCache>
                <c:formatCode>_(* #,##0_);_(* \(#,##0\);_(* "-"??_);_(@_)</c:formatCode>
                <c:ptCount val="8"/>
                <c:pt idx="0">
                  <c:v>2211.58</c:v>
                </c:pt>
                <c:pt idx="1">
                  <c:v>2279.38</c:v>
                </c:pt>
                <c:pt idx="2">
                  <c:v>2317</c:v>
                </c:pt>
                <c:pt idx="3" formatCode="General">
                  <c:v>2420</c:v>
                </c:pt>
                <c:pt idx="4" formatCode="General">
                  <c:v>2461</c:v>
                </c:pt>
                <c:pt idx="5" formatCode="General">
                  <c:v>2477</c:v>
                </c:pt>
                <c:pt idx="6" formatCode="General">
                  <c:v>2356</c:v>
                </c:pt>
              </c:numCache>
            </c:numRef>
          </c:val>
          <c:extLst>
            <c:ext xmlns:c16="http://schemas.microsoft.com/office/drawing/2014/chart" uri="{C3380CC4-5D6E-409C-BE32-E72D297353CC}">
              <c16:uniqueId val="{00000001-B08C-487F-B0D3-509CDD63BC7C}"/>
            </c:ext>
          </c:extLst>
        </c:ser>
        <c:dLbls>
          <c:showLegendKey val="0"/>
          <c:showVal val="0"/>
          <c:showCatName val="0"/>
          <c:showSerName val="0"/>
          <c:showPercent val="0"/>
          <c:showBubbleSize val="0"/>
        </c:dLbls>
        <c:gapWidth val="267"/>
        <c:overlap val="-43"/>
        <c:axId val="344567816"/>
        <c:axId val="411245552"/>
      </c:barChart>
      <c:catAx>
        <c:axId val="3445678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11245552"/>
        <c:crosses val="autoZero"/>
        <c:auto val="1"/>
        <c:lblAlgn val="ctr"/>
        <c:lblOffset val="100"/>
        <c:noMultiLvlLbl val="0"/>
      </c:catAx>
      <c:valAx>
        <c:axId val="411245552"/>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4456781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legend>
      <c:legendPos val="t"/>
      <c:layout>
        <c:manualLayout>
          <c:xMode val="edge"/>
          <c:yMode val="edge"/>
          <c:x val="0.39264184266686292"/>
          <c:y val="0.15036054945629673"/>
          <c:w val="0.21471631466627419"/>
          <c:h val="0.11867975700752066"/>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918512726057415"/>
          <c:y val="3.7689547126502521E-2"/>
          <c:w val="0.76295099459277227"/>
          <c:h val="0.80551869935720033"/>
        </c:manualLayout>
      </c:layout>
      <c:barChart>
        <c:barDir val="bar"/>
        <c:grouping val="clustered"/>
        <c:varyColors val="0"/>
        <c:ser>
          <c:idx val="0"/>
          <c:order val="0"/>
          <c:tx>
            <c:strRef>
              <c:f>Sheet1!$B$1</c:f>
              <c:strCache>
                <c:ptCount val="1"/>
                <c:pt idx="0">
                  <c:v>Revenues</c:v>
                </c:pt>
              </c:strCache>
            </c:strRef>
          </c:tx>
          <c:spPr>
            <a:solidFill>
              <a:schemeClr val="accent1">
                <a:shade val="76000"/>
              </a:schemeClr>
            </a:solidFill>
            <a:ln>
              <a:noFill/>
            </a:ln>
            <a:effectLst/>
          </c:spPr>
          <c:invertIfNegative val="0"/>
          <c:dLbls>
            <c:spPr>
              <a:noFill/>
              <a:ln>
                <a:noFill/>
              </a:ln>
              <a:effectLst/>
            </c:spPr>
            <c:txPr>
              <a:bodyPr rot="0" spcFirstLastPara="1" vertOverflow="overflow" horzOverflow="overflow"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21-22</c:v>
                </c:pt>
                <c:pt idx="1">
                  <c:v>20-21</c:v>
                </c:pt>
                <c:pt idx="2">
                  <c:v>19-20</c:v>
                </c:pt>
                <c:pt idx="3">
                  <c:v>18-19</c:v>
                </c:pt>
              </c:strCache>
            </c:strRef>
          </c:cat>
          <c:val>
            <c:numRef>
              <c:f>Sheet1!$B$2:$B$5</c:f>
              <c:numCache>
                <c:formatCode>_("$"* #,##0_);_("$"* \(#,##0\);_("$"* "-"??_);_(@_)</c:formatCode>
                <c:ptCount val="4"/>
                <c:pt idx="0">
                  <c:v>5925924</c:v>
                </c:pt>
                <c:pt idx="1">
                  <c:v>5650000</c:v>
                </c:pt>
                <c:pt idx="2">
                  <c:v>5400000</c:v>
                </c:pt>
                <c:pt idx="3">
                  <c:v>4800000</c:v>
                </c:pt>
              </c:numCache>
            </c:numRef>
          </c:val>
          <c:extLst>
            <c:ext xmlns:c16="http://schemas.microsoft.com/office/drawing/2014/chart" uri="{C3380CC4-5D6E-409C-BE32-E72D297353CC}">
              <c16:uniqueId val="{00000000-D7CC-41E7-A2F4-64E76670DF6B}"/>
            </c:ext>
          </c:extLst>
        </c:ser>
        <c:ser>
          <c:idx val="1"/>
          <c:order val="1"/>
          <c:tx>
            <c:strRef>
              <c:f>Sheet1!$C$1</c:f>
              <c:strCache>
                <c:ptCount val="1"/>
                <c:pt idx="0">
                  <c:v>Expenditures</c:v>
                </c:pt>
              </c:strCache>
            </c:strRef>
          </c:tx>
          <c:spPr>
            <a:solidFill>
              <a:schemeClr val="accent1">
                <a:tint val="77000"/>
              </a:schemeClr>
            </a:solidFill>
            <a:ln>
              <a:noFill/>
            </a:ln>
            <a:effectLst/>
          </c:spPr>
          <c:invertIfNegative val="0"/>
          <c:dLbls>
            <c:dLbl>
              <c:idx val="3"/>
              <c:layout>
                <c:manualLayout>
                  <c:x val="-0.30045524502380078"/>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7-4A2D-8CB8-85160D3C3D9F}"/>
                </c:ext>
              </c:extLst>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21-22</c:v>
                </c:pt>
                <c:pt idx="1">
                  <c:v>20-21</c:v>
                </c:pt>
                <c:pt idx="2">
                  <c:v>19-20</c:v>
                </c:pt>
                <c:pt idx="3">
                  <c:v>18-19</c:v>
                </c:pt>
              </c:strCache>
            </c:strRef>
          </c:cat>
          <c:val>
            <c:numRef>
              <c:f>Sheet1!$C$2:$C$5</c:f>
              <c:numCache>
                <c:formatCode>_("$"* #,##0_);_("$"* \(#,##0\);_("$"* "-"??_);_(@_)</c:formatCode>
                <c:ptCount val="4"/>
                <c:pt idx="0">
                  <c:v>6790973</c:v>
                </c:pt>
                <c:pt idx="1">
                  <c:v>6681874</c:v>
                </c:pt>
                <c:pt idx="2">
                  <c:v>5938732</c:v>
                </c:pt>
                <c:pt idx="3">
                  <c:v>5365221</c:v>
                </c:pt>
              </c:numCache>
            </c:numRef>
          </c:val>
          <c:extLst>
            <c:ext xmlns:c16="http://schemas.microsoft.com/office/drawing/2014/chart" uri="{C3380CC4-5D6E-409C-BE32-E72D297353CC}">
              <c16:uniqueId val="{00000001-D7CC-41E7-A2F4-64E76670DF6B}"/>
            </c:ext>
          </c:extLst>
        </c:ser>
        <c:dLbls>
          <c:dLblPos val="inEnd"/>
          <c:showLegendKey val="0"/>
          <c:showVal val="1"/>
          <c:showCatName val="0"/>
          <c:showSerName val="0"/>
          <c:showPercent val="0"/>
          <c:showBubbleSize val="0"/>
        </c:dLbls>
        <c:gapWidth val="182"/>
        <c:axId val="412301144"/>
        <c:axId val="412301536"/>
      </c:barChart>
      <c:catAx>
        <c:axId val="41230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301536"/>
        <c:crosses val="autoZero"/>
        <c:auto val="1"/>
        <c:lblAlgn val="ctr"/>
        <c:lblOffset val="100"/>
        <c:noMultiLvlLbl val="0"/>
      </c:catAx>
      <c:valAx>
        <c:axId val="412301536"/>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_(&quot;$&quot;* #,##0_);_(&quot;$&quot;* \(#,##0\);_(&quot;$&quot;* &quot;-&quot;??_);_(@_)" sourceLinked="1"/>
        <c:majorTickMark val="none"/>
        <c:minorTickMark val="none"/>
        <c:tickLblPos val="nextTo"/>
        <c:crossAx val="412301144"/>
        <c:crosses val="autoZero"/>
        <c:crossBetween val="between"/>
      </c:valAx>
      <c:spPr>
        <a:gradFill>
          <a:gsLst>
            <a:gs pos="0">
              <a:schemeClr val="lt1"/>
            </a:gs>
            <a:gs pos="39000">
              <a:schemeClr val="lt1"/>
            </a:gs>
            <a:gs pos="100000">
              <a:schemeClr val="lt1">
                <a:lumMod val="75000"/>
              </a:schemeClr>
            </a:gs>
          </a:gsLst>
          <a:path path="circle">
            <a:fillToRect l="50000" t="-80000" r="50000" b="180000"/>
          </a:path>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lt1"/>
        </a:gs>
        <a:gs pos="39000">
          <a:schemeClr val="lt1"/>
        </a:gs>
        <a:gs pos="100000">
          <a:schemeClr val="lt1">
            <a:lumMod val="75000"/>
          </a:schemeClr>
        </a:gs>
      </a:gsLst>
      <a:path path="circle">
        <a:fillToRect l="50000" t="-80000" r="50000" b="180000"/>
      </a:path>
    </a:gradFill>
    <a:ln w="9525" cap="rnd" cmpd="sng" algn="ctr">
      <a:noFill/>
      <a:prstDash val="soli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239472600370835"/>
          <c:y val="6.902504032801569E-3"/>
          <c:w val="0.62694787831100895"/>
          <c:h val="0.77686215427694372"/>
        </c:manualLayout>
      </c:layout>
      <c:barChart>
        <c:barDir val="bar"/>
        <c:grouping val="clustered"/>
        <c:varyColors val="0"/>
        <c:ser>
          <c:idx val="0"/>
          <c:order val="0"/>
          <c:tx>
            <c:strRef>
              <c:f>Sheet1!$B$1</c:f>
              <c:strCache>
                <c:ptCount val="1"/>
                <c:pt idx="0">
                  <c:v>Revenues</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21-22</c:v>
                </c:pt>
                <c:pt idx="1">
                  <c:v>20-21</c:v>
                </c:pt>
                <c:pt idx="2">
                  <c:v>19-20</c:v>
                </c:pt>
                <c:pt idx="3">
                  <c:v>18-19</c:v>
                </c:pt>
              </c:strCache>
            </c:strRef>
          </c:cat>
          <c:val>
            <c:numRef>
              <c:f>Sheet1!$B$2:$B$5</c:f>
              <c:numCache>
                <c:formatCode>_("$"* #,##0_);_("$"* \(#,##0\);_("$"* "-"??_);_(@_)</c:formatCode>
                <c:ptCount val="4"/>
                <c:pt idx="0">
                  <c:v>1037887</c:v>
                </c:pt>
                <c:pt idx="1">
                  <c:v>958266</c:v>
                </c:pt>
                <c:pt idx="2">
                  <c:v>938263</c:v>
                </c:pt>
                <c:pt idx="3">
                  <c:v>874631</c:v>
                </c:pt>
              </c:numCache>
            </c:numRef>
          </c:val>
          <c:extLst>
            <c:ext xmlns:c16="http://schemas.microsoft.com/office/drawing/2014/chart" uri="{C3380CC4-5D6E-409C-BE32-E72D297353CC}">
              <c16:uniqueId val="{00000000-F7A3-423E-9CD1-40386DE8A5E9}"/>
            </c:ext>
          </c:extLst>
        </c:ser>
        <c:ser>
          <c:idx val="1"/>
          <c:order val="1"/>
          <c:tx>
            <c:strRef>
              <c:f>Sheet1!$C$1</c:f>
              <c:strCache>
                <c:ptCount val="1"/>
                <c:pt idx="0">
                  <c:v>Expenditures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21-22</c:v>
                </c:pt>
                <c:pt idx="1">
                  <c:v>20-21</c:v>
                </c:pt>
                <c:pt idx="2">
                  <c:v>19-20</c:v>
                </c:pt>
                <c:pt idx="3">
                  <c:v>18-19</c:v>
                </c:pt>
              </c:strCache>
            </c:strRef>
          </c:cat>
          <c:val>
            <c:numRef>
              <c:f>Sheet1!$C$2:$C$5</c:f>
              <c:numCache>
                <c:formatCode>_("$"* #,##0_);_("$"* \(#,##0\);_("$"* "-"??_);_(@_)</c:formatCode>
                <c:ptCount val="4"/>
                <c:pt idx="0">
                  <c:v>1167822</c:v>
                </c:pt>
                <c:pt idx="1">
                  <c:v>1208654</c:v>
                </c:pt>
                <c:pt idx="2">
                  <c:v>1162981</c:v>
                </c:pt>
                <c:pt idx="3">
                  <c:v>1078528</c:v>
                </c:pt>
              </c:numCache>
            </c:numRef>
          </c:val>
          <c:extLst>
            <c:ext xmlns:c16="http://schemas.microsoft.com/office/drawing/2014/chart" uri="{C3380CC4-5D6E-409C-BE32-E72D297353CC}">
              <c16:uniqueId val="{00000001-F7A3-423E-9CD1-40386DE8A5E9}"/>
            </c:ext>
          </c:extLst>
        </c:ser>
        <c:dLbls>
          <c:dLblPos val="inEnd"/>
          <c:showLegendKey val="0"/>
          <c:showVal val="1"/>
          <c:showCatName val="0"/>
          <c:showSerName val="0"/>
          <c:showPercent val="0"/>
          <c:showBubbleSize val="0"/>
        </c:dLbls>
        <c:gapWidth val="65"/>
        <c:axId val="412302320"/>
        <c:axId val="344567032"/>
      </c:barChart>
      <c:catAx>
        <c:axId val="4123023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44567032"/>
        <c:crosses val="autoZero"/>
        <c:auto val="1"/>
        <c:lblAlgn val="ctr"/>
        <c:lblOffset val="100"/>
        <c:noMultiLvlLbl val="0"/>
      </c:catAx>
      <c:valAx>
        <c:axId val="34456703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_(&quot;$&quot;* #,##0_);_(&quot;$&quot;* \(#,##0\);_(&quot;$&quot;* &quot;-&quot;??_);_(@_)" sourceLinked="1"/>
        <c:majorTickMark val="none"/>
        <c:minorTickMark val="none"/>
        <c:tickLblPos val="nextTo"/>
        <c:crossAx val="4123023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District</a:t>
            </a:r>
            <a:r>
              <a:rPr lang="en-US" baseline="0" dirty="0"/>
              <a:t> Staff</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7630881615473E-2"/>
          <c:y val="0.15812949640287771"/>
          <c:w val="0.89309967569380377"/>
          <c:h val="0.64536905908344189"/>
        </c:manualLayout>
      </c:layout>
      <c:barChart>
        <c:barDir val="col"/>
        <c:grouping val="clustered"/>
        <c:varyColors val="0"/>
        <c:ser>
          <c:idx val="0"/>
          <c:order val="0"/>
          <c:tx>
            <c:strRef>
              <c:f>Sheet1!$B$1</c:f>
              <c:strCache>
                <c:ptCount val="1"/>
                <c:pt idx="0">
                  <c:v>20-21 Budget</c:v>
                </c:pt>
              </c:strCache>
            </c:strRef>
          </c:tx>
          <c:spPr>
            <a:solidFill>
              <a:schemeClr val="accent1">
                <a:shade val="65000"/>
              </a:schemeClr>
            </a:solidFill>
            <a:ln>
              <a:noFill/>
            </a:ln>
            <a:effectLst/>
          </c:spPr>
          <c:invertIfNegative val="0"/>
          <c:cat>
            <c:strRef>
              <c:f>Sheet1!$A$2:$A$4</c:f>
              <c:strCache>
                <c:ptCount val="3"/>
                <c:pt idx="0">
                  <c:v>Admin</c:v>
                </c:pt>
                <c:pt idx="1">
                  <c:v>Certificated</c:v>
                </c:pt>
                <c:pt idx="2">
                  <c:v>Classified</c:v>
                </c:pt>
              </c:strCache>
            </c:strRef>
          </c:cat>
          <c:val>
            <c:numRef>
              <c:f>Sheet1!$B$2:$B$4</c:f>
              <c:numCache>
                <c:formatCode>General</c:formatCode>
                <c:ptCount val="3"/>
                <c:pt idx="0">
                  <c:v>10.199999999999999</c:v>
                </c:pt>
                <c:pt idx="1">
                  <c:v>155.25</c:v>
                </c:pt>
                <c:pt idx="2">
                  <c:v>181.73</c:v>
                </c:pt>
              </c:numCache>
            </c:numRef>
          </c:val>
          <c:extLst>
            <c:ext xmlns:c16="http://schemas.microsoft.com/office/drawing/2014/chart" uri="{C3380CC4-5D6E-409C-BE32-E72D297353CC}">
              <c16:uniqueId val="{00000000-A0CF-4BEB-B57F-9E32D09A5650}"/>
            </c:ext>
          </c:extLst>
        </c:ser>
        <c:ser>
          <c:idx val="1"/>
          <c:order val="1"/>
          <c:tx>
            <c:strRef>
              <c:f>Sheet1!$C$1</c:f>
              <c:strCache>
                <c:ptCount val="1"/>
                <c:pt idx="0">
                  <c:v>20-21 Actual</c:v>
                </c:pt>
              </c:strCache>
            </c:strRef>
          </c:tx>
          <c:spPr>
            <a:solidFill>
              <a:schemeClr val="accent1"/>
            </a:solidFill>
            <a:ln>
              <a:noFill/>
            </a:ln>
            <a:effectLst/>
          </c:spPr>
          <c:invertIfNegative val="0"/>
          <c:cat>
            <c:strRef>
              <c:f>Sheet1!$A$2:$A$4</c:f>
              <c:strCache>
                <c:ptCount val="3"/>
                <c:pt idx="0">
                  <c:v>Admin</c:v>
                </c:pt>
                <c:pt idx="1">
                  <c:v>Certificated</c:v>
                </c:pt>
                <c:pt idx="2">
                  <c:v>Classified</c:v>
                </c:pt>
              </c:strCache>
            </c:strRef>
          </c:cat>
          <c:val>
            <c:numRef>
              <c:f>Sheet1!$C$2:$C$4</c:f>
              <c:numCache>
                <c:formatCode>General</c:formatCode>
                <c:ptCount val="3"/>
                <c:pt idx="0">
                  <c:v>10.199999999999999</c:v>
                </c:pt>
                <c:pt idx="1">
                  <c:v>152</c:v>
                </c:pt>
                <c:pt idx="2">
                  <c:v>153.43</c:v>
                </c:pt>
              </c:numCache>
            </c:numRef>
          </c:val>
          <c:extLst>
            <c:ext xmlns:c16="http://schemas.microsoft.com/office/drawing/2014/chart" uri="{C3380CC4-5D6E-409C-BE32-E72D297353CC}">
              <c16:uniqueId val="{00000001-A0CF-4BEB-B57F-9E32D09A5650}"/>
            </c:ext>
          </c:extLst>
        </c:ser>
        <c:ser>
          <c:idx val="2"/>
          <c:order val="2"/>
          <c:tx>
            <c:strRef>
              <c:f>Sheet1!$D$1</c:f>
              <c:strCache>
                <c:ptCount val="1"/>
                <c:pt idx="0">
                  <c:v>21-22 Budget</c:v>
                </c:pt>
              </c:strCache>
            </c:strRef>
          </c:tx>
          <c:spPr>
            <a:solidFill>
              <a:schemeClr val="accent1">
                <a:tint val="65000"/>
              </a:schemeClr>
            </a:solidFill>
            <a:ln>
              <a:noFill/>
            </a:ln>
            <a:effectLst/>
          </c:spPr>
          <c:invertIfNegative val="0"/>
          <c:cat>
            <c:strRef>
              <c:f>Sheet1!$A$2:$A$4</c:f>
              <c:strCache>
                <c:ptCount val="3"/>
                <c:pt idx="0">
                  <c:v>Admin</c:v>
                </c:pt>
                <c:pt idx="1">
                  <c:v>Certificated</c:v>
                </c:pt>
                <c:pt idx="2">
                  <c:v>Classified</c:v>
                </c:pt>
              </c:strCache>
            </c:strRef>
          </c:cat>
          <c:val>
            <c:numRef>
              <c:f>Sheet1!$D$2:$D$4</c:f>
              <c:numCache>
                <c:formatCode>General</c:formatCode>
                <c:ptCount val="3"/>
                <c:pt idx="0">
                  <c:v>10.199999999999999</c:v>
                </c:pt>
                <c:pt idx="1">
                  <c:v>155.30000000000001</c:v>
                </c:pt>
                <c:pt idx="2">
                  <c:v>183.36</c:v>
                </c:pt>
              </c:numCache>
            </c:numRef>
          </c:val>
          <c:extLst>
            <c:ext xmlns:c16="http://schemas.microsoft.com/office/drawing/2014/chart" uri="{C3380CC4-5D6E-409C-BE32-E72D297353CC}">
              <c16:uniqueId val="{00000002-A0CF-4BEB-B57F-9E32D09A5650}"/>
            </c:ext>
          </c:extLst>
        </c:ser>
        <c:dLbls>
          <c:showLegendKey val="0"/>
          <c:showVal val="0"/>
          <c:showCatName val="0"/>
          <c:showSerName val="0"/>
          <c:showPercent val="0"/>
          <c:showBubbleSize val="0"/>
        </c:dLbls>
        <c:gapWidth val="219"/>
        <c:axId val="710496160"/>
        <c:axId val="623847824"/>
      </c:barChart>
      <c:catAx>
        <c:axId val="710496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847824"/>
        <c:crosses val="autoZero"/>
        <c:auto val="1"/>
        <c:lblAlgn val="ctr"/>
        <c:lblOffset val="100"/>
        <c:noMultiLvlLbl val="0"/>
      </c:catAx>
      <c:valAx>
        <c:axId val="62384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496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07T07:55:00.263" idx="8">
    <p:pos x="10" y="10"/>
    <p:text>Consider changing scale so it starts at 1750</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7T07:53:15.589" idx="6">
    <p:pos x="10" y="10"/>
    <p:text>Change title to "Uses of Levy Dollars"</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0.76471</cdr:x>
      <cdr:y>0.14894</cdr:y>
    </cdr:from>
    <cdr:to>
      <cdr:x>1</cdr:x>
      <cdr:y>0.21277</cdr:y>
    </cdr:to>
    <cdr:sp macro="" textlink="">
      <cdr:nvSpPr>
        <cdr:cNvPr id="2" name="TextBox 1"/>
        <cdr:cNvSpPr txBox="1"/>
      </cdr:nvSpPr>
      <cdr:spPr>
        <a:xfrm xmlns:a="http://schemas.openxmlformats.org/drawingml/2006/main">
          <a:off x="2971800" y="533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32" y="0"/>
            <a:ext cx="2972421" cy="465138"/>
          </a:xfrm>
          <a:prstGeom prst="rect">
            <a:avLst/>
          </a:prstGeom>
        </p:spPr>
        <p:txBody>
          <a:bodyPr vert="horz" lIns="91440" tIns="45720" rIns="91440" bIns="45720" rtlCol="0"/>
          <a:lstStyle>
            <a:lvl1pPr algn="r">
              <a:defRPr sz="1200"/>
            </a:lvl1pPr>
          </a:lstStyle>
          <a:p>
            <a:fld id="{D64E2401-7F29-4645-8E4E-D90ACACA5CD5}" type="datetimeFigureOut">
              <a:rPr lang="en-US" smtClean="0"/>
              <a:t>8/9/21</a:t>
            </a:fld>
            <a:endParaRPr lang="en-US"/>
          </a:p>
        </p:txBody>
      </p:sp>
      <p:sp>
        <p:nvSpPr>
          <p:cNvPr id="4" name="Footer Placeholder 3"/>
          <p:cNvSpPr>
            <a:spLocks noGrp="1"/>
          </p:cNvSpPr>
          <p:nvPr>
            <p:ph type="ftr" sz="quarter" idx="2"/>
          </p:nvPr>
        </p:nvSpPr>
        <p:spPr>
          <a:xfrm>
            <a:off x="5"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32" y="8829675"/>
            <a:ext cx="2972421" cy="465138"/>
          </a:xfrm>
          <a:prstGeom prst="rect">
            <a:avLst/>
          </a:prstGeom>
        </p:spPr>
        <p:txBody>
          <a:bodyPr vert="horz" lIns="91440" tIns="45720" rIns="91440" bIns="45720" rtlCol="0" anchor="b"/>
          <a:lstStyle>
            <a:lvl1pPr algn="r">
              <a:defRPr sz="1200"/>
            </a:lvl1pPr>
          </a:lstStyle>
          <a:p>
            <a:fld id="{8BF6E418-46D1-43A0-B2CF-C6D18CB2C554}" type="slidenum">
              <a:rPr lang="en-US" smtClean="0"/>
              <a:t>‹#›</a:t>
            </a:fld>
            <a:endParaRPr lang="en-US"/>
          </a:p>
        </p:txBody>
      </p:sp>
    </p:spTree>
    <p:extLst>
      <p:ext uri="{BB962C8B-B14F-4D97-AF65-F5344CB8AC3E}">
        <p14:creationId xmlns:p14="http://schemas.microsoft.com/office/powerpoint/2010/main" val="86478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744" tIns="46872" rIns="93744" bIns="46872"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3744" tIns="46872" rIns="93744" bIns="46872" rtlCol="0"/>
          <a:lstStyle>
            <a:lvl1pPr algn="r" fontAlgn="auto">
              <a:spcBef>
                <a:spcPts val="0"/>
              </a:spcBef>
              <a:spcAft>
                <a:spcPts val="0"/>
              </a:spcAft>
              <a:defRPr sz="1200" smtClean="0">
                <a:latin typeface="+mn-lt"/>
              </a:defRPr>
            </a:lvl1pPr>
          </a:lstStyle>
          <a:p>
            <a:pPr>
              <a:defRPr/>
            </a:pPr>
            <a:fld id="{93A7E935-795E-47D6-AA3E-B049C2EAD326}" type="datetimeFigureOut">
              <a:rPr lang="en-US"/>
              <a:pPr>
                <a:defRPr/>
              </a:pPr>
              <a:t>8/9/21</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3744" tIns="46872" rIns="93744" bIns="46872"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744" tIns="46872" rIns="93744" bIns="4687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744" tIns="46872" rIns="93744" bIns="46872"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744" tIns="46872" rIns="93744" bIns="46872" rtlCol="0" anchor="b"/>
          <a:lstStyle>
            <a:lvl1pPr algn="r" fontAlgn="auto">
              <a:spcBef>
                <a:spcPts val="0"/>
              </a:spcBef>
              <a:spcAft>
                <a:spcPts val="0"/>
              </a:spcAft>
              <a:defRPr sz="12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697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11</a:t>
            </a:fld>
            <a:endParaRPr lang="en-US"/>
          </a:p>
        </p:txBody>
      </p:sp>
    </p:spTree>
    <p:extLst>
      <p:ext uri="{BB962C8B-B14F-4D97-AF65-F5344CB8AC3E}">
        <p14:creationId xmlns:p14="http://schemas.microsoft.com/office/powerpoint/2010/main" val="141357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14</a:t>
            </a:fld>
            <a:endParaRPr lang="en-US"/>
          </a:p>
        </p:txBody>
      </p:sp>
    </p:spTree>
    <p:extLst>
      <p:ext uri="{BB962C8B-B14F-4D97-AF65-F5344CB8AC3E}">
        <p14:creationId xmlns:p14="http://schemas.microsoft.com/office/powerpoint/2010/main" val="219482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15</a:t>
            </a:fld>
            <a:endParaRPr lang="en-US"/>
          </a:p>
        </p:txBody>
      </p:sp>
    </p:spTree>
    <p:extLst>
      <p:ext uri="{BB962C8B-B14F-4D97-AF65-F5344CB8AC3E}">
        <p14:creationId xmlns:p14="http://schemas.microsoft.com/office/powerpoint/2010/main" val="294665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16</a:t>
            </a:fld>
            <a:endParaRPr lang="en-US"/>
          </a:p>
        </p:txBody>
      </p:sp>
    </p:spTree>
    <p:extLst>
      <p:ext uri="{BB962C8B-B14F-4D97-AF65-F5344CB8AC3E}">
        <p14:creationId xmlns:p14="http://schemas.microsoft.com/office/powerpoint/2010/main" val="255785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17</a:t>
            </a:fld>
            <a:endParaRPr lang="en-US"/>
          </a:p>
        </p:txBody>
      </p:sp>
    </p:spTree>
    <p:extLst>
      <p:ext uri="{BB962C8B-B14F-4D97-AF65-F5344CB8AC3E}">
        <p14:creationId xmlns:p14="http://schemas.microsoft.com/office/powerpoint/2010/main" val="250042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18</a:t>
            </a:fld>
            <a:endParaRPr lang="en-US"/>
          </a:p>
        </p:txBody>
      </p:sp>
    </p:spTree>
    <p:extLst>
      <p:ext uri="{BB962C8B-B14F-4D97-AF65-F5344CB8AC3E}">
        <p14:creationId xmlns:p14="http://schemas.microsoft.com/office/powerpoint/2010/main" val="1975591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19</a:t>
            </a:fld>
            <a:endParaRPr lang="en-US"/>
          </a:p>
        </p:txBody>
      </p:sp>
    </p:spTree>
    <p:extLst>
      <p:ext uri="{BB962C8B-B14F-4D97-AF65-F5344CB8AC3E}">
        <p14:creationId xmlns:p14="http://schemas.microsoft.com/office/powerpoint/2010/main" val="52776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20</a:t>
            </a:fld>
            <a:endParaRPr lang="en-US"/>
          </a:p>
        </p:txBody>
      </p:sp>
    </p:spTree>
    <p:extLst>
      <p:ext uri="{BB962C8B-B14F-4D97-AF65-F5344CB8AC3E}">
        <p14:creationId xmlns:p14="http://schemas.microsoft.com/office/powerpoint/2010/main" val="71907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21</a:t>
            </a:fld>
            <a:endParaRPr lang="en-US"/>
          </a:p>
        </p:txBody>
      </p:sp>
    </p:spTree>
    <p:extLst>
      <p:ext uri="{BB962C8B-B14F-4D97-AF65-F5344CB8AC3E}">
        <p14:creationId xmlns:p14="http://schemas.microsoft.com/office/powerpoint/2010/main" val="211149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a:t>
            </a:fld>
            <a:endParaRPr lang="en-US"/>
          </a:p>
        </p:txBody>
      </p:sp>
    </p:spTree>
    <p:extLst>
      <p:ext uri="{BB962C8B-B14F-4D97-AF65-F5344CB8AC3E}">
        <p14:creationId xmlns:p14="http://schemas.microsoft.com/office/powerpoint/2010/main" val="93152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3</a:t>
            </a:fld>
            <a:endParaRPr lang="en-US"/>
          </a:p>
        </p:txBody>
      </p:sp>
    </p:spTree>
    <p:extLst>
      <p:ext uri="{BB962C8B-B14F-4D97-AF65-F5344CB8AC3E}">
        <p14:creationId xmlns:p14="http://schemas.microsoft.com/office/powerpoint/2010/main" val="95542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4</a:t>
            </a:fld>
            <a:endParaRPr lang="en-US"/>
          </a:p>
        </p:txBody>
      </p:sp>
    </p:spTree>
    <p:extLst>
      <p:ext uri="{BB962C8B-B14F-4D97-AF65-F5344CB8AC3E}">
        <p14:creationId xmlns:p14="http://schemas.microsoft.com/office/powerpoint/2010/main" val="323086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5</a:t>
            </a:fld>
            <a:endParaRPr lang="en-US"/>
          </a:p>
        </p:txBody>
      </p:sp>
    </p:spTree>
    <p:extLst>
      <p:ext uri="{BB962C8B-B14F-4D97-AF65-F5344CB8AC3E}">
        <p14:creationId xmlns:p14="http://schemas.microsoft.com/office/powerpoint/2010/main" val="8137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6</a:t>
            </a:fld>
            <a:endParaRPr lang="en-US"/>
          </a:p>
        </p:txBody>
      </p:sp>
    </p:spTree>
    <p:extLst>
      <p:ext uri="{BB962C8B-B14F-4D97-AF65-F5344CB8AC3E}">
        <p14:creationId xmlns:p14="http://schemas.microsoft.com/office/powerpoint/2010/main" val="335474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7</a:t>
            </a:fld>
            <a:endParaRPr lang="en-US"/>
          </a:p>
        </p:txBody>
      </p:sp>
    </p:spTree>
    <p:extLst>
      <p:ext uri="{BB962C8B-B14F-4D97-AF65-F5344CB8AC3E}">
        <p14:creationId xmlns:p14="http://schemas.microsoft.com/office/powerpoint/2010/main" val="209264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9</a:t>
            </a:fld>
            <a:endParaRPr lang="en-US"/>
          </a:p>
        </p:txBody>
      </p:sp>
    </p:spTree>
    <p:extLst>
      <p:ext uri="{BB962C8B-B14F-4D97-AF65-F5344CB8AC3E}">
        <p14:creationId xmlns:p14="http://schemas.microsoft.com/office/powerpoint/2010/main" val="2253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10</a:t>
            </a:fld>
            <a:endParaRPr lang="en-US"/>
          </a:p>
        </p:txBody>
      </p:sp>
    </p:spTree>
    <p:extLst>
      <p:ext uri="{BB962C8B-B14F-4D97-AF65-F5344CB8AC3E}">
        <p14:creationId xmlns:p14="http://schemas.microsoft.com/office/powerpoint/2010/main" val="2992435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80123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94786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45398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39042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89863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804159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25206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60890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64278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94789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62890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16203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7087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53050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19997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5056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8/9/21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39092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15942040-786F-48B9-85DF-2F38A900C966}" type="datetimeFigureOut">
              <a:rPr lang="en-US" smtClean="0"/>
              <a:pPr>
                <a:defRPr/>
              </a:pPr>
              <a:t>8/9/21</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770244087"/>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 id="2147484659" r:id="rId16"/>
    <p:sldLayoutId id="2147484660"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14400" y="838200"/>
            <a:ext cx="8229600" cy="1470025"/>
          </a:xfrm>
        </p:spPr>
        <p:txBody>
          <a:bodyPr>
            <a:normAutofit/>
          </a:bodyPr>
          <a:lstStyle/>
          <a:p>
            <a:pPr algn="l"/>
            <a:r>
              <a:rPr lang="en-US" sz="4000" dirty="0"/>
              <a:t>Woodland School District</a:t>
            </a:r>
            <a:br>
              <a:rPr lang="en-US" sz="4000" dirty="0"/>
            </a:br>
            <a:r>
              <a:rPr lang="en-US" sz="4000" dirty="0"/>
              <a:t>2021-22 BUDGET Summary</a:t>
            </a:r>
          </a:p>
        </p:txBody>
      </p:sp>
      <p:sp>
        <p:nvSpPr>
          <p:cNvPr id="3" name="Subtitle 2"/>
          <p:cNvSpPr>
            <a:spLocks noGrp="1"/>
          </p:cNvSpPr>
          <p:nvPr>
            <p:ph type="subTitle" idx="1"/>
          </p:nvPr>
        </p:nvSpPr>
        <p:spPr>
          <a:xfrm>
            <a:off x="2590800" y="3733800"/>
            <a:ext cx="4648200" cy="1752600"/>
          </a:xfrm>
        </p:spPr>
        <p:txBody>
          <a:bodyPr rtlCol="0">
            <a:normAutofit lnSpcReduction="10000"/>
          </a:bodyPr>
          <a:lstStyle/>
          <a:p>
            <a:pPr fontAlgn="auto">
              <a:spcAft>
                <a:spcPts val="0"/>
              </a:spcAft>
              <a:buFont typeface="Arial" pitchFamily="34" charset="0"/>
              <a:buNone/>
              <a:defRPr/>
            </a:pPr>
            <a:r>
              <a:rPr lang="en-US" dirty="0"/>
              <a:t>Presented by:</a:t>
            </a:r>
          </a:p>
          <a:p>
            <a:pPr fontAlgn="auto">
              <a:spcAft>
                <a:spcPts val="0"/>
              </a:spcAft>
              <a:buFont typeface="Arial" pitchFamily="34" charset="0"/>
              <a:buNone/>
              <a:defRPr/>
            </a:pPr>
            <a:r>
              <a:rPr lang="en-US" dirty="0"/>
              <a:t>Stacy Brown</a:t>
            </a:r>
          </a:p>
          <a:p>
            <a:pPr fontAlgn="auto">
              <a:spcAft>
                <a:spcPts val="0"/>
              </a:spcAft>
              <a:buFont typeface="Arial" pitchFamily="34" charset="0"/>
              <a:buNone/>
              <a:defRPr/>
            </a:pPr>
            <a:r>
              <a:rPr lang="en-US" dirty="0"/>
              <a:t>Executive Director of Business Services</a:t>
            </a:r>
          </a:p>
          <a:p>
            <a:pPr fontAlgn="auto">
              <a:spcAft>
                <a:spcPts val="0"/>
              </a:spcAft>
              <a:buFont typeface="Arial" pitchFamily="34" charset="0"/>
              <a:buNone/>
              <a:defRPr/>
            </a:pPr>
            <a:r>
              <a:rPr lang="en-US" dirty="0"/>
              <a:t>August 11,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BE9B-2D20-4EBD-A269-25CEBDE89F30}"/>
              </a:ext>
            </a:extLst>
          </p:cNvPr>
          <p:cNvSpPr>
            <a:spLocks noGrp="1"/>
          </p:cNvSpPr>
          <p:nvPr>
            <p:ph type="title"/>
          </p:nvPr>
        </p:nvSpPr>
        <p:spPr/>
        <p:txBody>
          <a:bodyPr/>
          <a:lstStyle/>
          <a:p>
            <a:pPr algn="ctr"/>
            <a:r>
              <a:rPr lang="en-US" sz="1600" dirty="0">
                <a:solidFill>
                  <a:prstClr val="white"/>
                </a:solidFill>
              </a:rPr>
              <a:t>21-22 Budget</a:t>
            </a:r>
            <a:br>
              <a:rPr lang="en-US" sz="1600" dirty="0">
                <a:solidFill>
                  <a:prstClr val="white"/>
                </a:solidFill>
              </a:rPr>
            </a:br>
            <a:r>
              <a:rPr lang="en-US" sz="1600" dirty="0">
                <a:solidFill>
                  <a:prstClr val="white"/>
                </a:solidFill>
              </a:rPr>
              <a:t>19-20 Actual, 20-21 Budget and 21-22 Budget Comparison – By Object</a:t>
            </a:r>
            <a:endParaRPr lang="en-US" dirty="0"/>
          </a:p>
        </p:txBody>
      </p:sp>
      <p:sp>
        <p:nvSpPr>
          <p:cNvPr id="5" name="TextBox 4">
            <a:extLst>
              <a:ext uri="{FF2B5EF4-FFF2-40B4-BE49-F238E27FC236}">
                <a16:creationId xmlns:a16="http://schemas.microsoft.com/office/drawing/2014/main" id="{81953F7A-21CC-4180-97B5-32808CF26910}"/>
              </a:ext>
            </a:extLst>
          </p:cNvPr>
          <p:cNvSpPr txBox="1"/>
          <p:nvPr/>
        </p:nvSpPr>
        <p:spPr>
          <a:xfrm>
            <a:off x="762000" y="5334000"/>
            <a:ext cx="7772400" cy="830997"/>
          </a:xfrm>
          <a:prstGeom prst="rect">
            <a:avLst/>
          </a:prstGeom>
          <a:noFill/>
        </p:spPr>
        <p:txBody>
          <a:bodyPr wrap="square" rtlCol="0">
            <a:spAutoFit/>
          </a:bodyPr>
          <a:lstStyle/>
          <a:p>
            <a:r>
              <a:rPr lang="en-US" sz="800" dirty="0"/>
              <a:t>Slide shows increases from budget year to budget year.  Increases in Salaries include negotiated increases, cost of living adjustments and small increase in staffing.  The Benefit increase is smaller than normal, as the SEBB monthly fee decreased and retirement percentages decreased,  These are the 2 most expensive benefits.  We had increases to L&amp;I and Unemployment insurance, but the percentages are very small.  Large increase in supplies due mainly to budgeting for additional curriculum materials, technology equipment and COVID supplies with the ESSER funds, as well as $100,000 increase for fuel for the buses.  Purchased Services decreased due to no longer being responsible for paying the contract for special ed students aged 0-2 ($125,000), mental health services previously contracted now budgeted in salaries/benefits ($45,000) and decrease in budgeting for capacity from $700,000 to $500,000.</a:t>
            </a:r>
          </a:p>
        </p:txBody>
      </p:sp>
      <p:pic>
        <p:nvPicPr>
          <p:cNvPr id="7" name="Content Placeholder 6">
            <a:extLst>
              <a:ext uri="{FF2B5EF4-FFF2-40B4-BE49-F238E27FC236}">
                <a16:creationId xmlns:a16="http://schemas.microsoft.com/office/drawing/2014/main" id="{79458919-657B-4872-A468-DF7F697E3B4B}"/>
              </a:ext>
            </a:extLst>
          </p:cNvPr>
          <p:cNvPicPr>
            <a:picLocks noGrp="1" noChangeAspect="1"/>
          </p:cNvPicPr>
          <p:nvPr>
            <p:ph idx="1"/>
          </p:nvPr>
        </p:nvPicPr>
        <p:blipFill>
          <a:blip r:embed="rId3"/>
          <a:stretch>
            <a:fillRect/>
          </a:stretch>
        </p:blipFill>
        <p:spPr>
          <a:xfrm>
            <a:off x="863600" y="2362200"/>
            <a:ext cx="7518400" cy="2895599"/>
          </a:xfrm>
          <a:prstGeom prst="rect">
            <a:avLst/>
          </a:prstGeom>
        </p:spPr>
      </p:pic>
    </p:spTree>
    <p:extLst>
      <p:ext uri="{BB962C8B-B14F-4D97-AF65-F5344CB8AC3E}">
        <p14:creationId xmlns:p14="http://schemas.microsoft.com/office/powerpoint/2010/main" val="57349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73F4-57C3-4D40-ACEB-486E8A5C32EF}"/>
              </a:ext>
            </a:extLst>
          </p:cNvPr>
          <p:cNvSpPr>
            <a:spLocks noGrp="1"/>
          </p:cNvSpPr>
          <p:nvPr>
            <p:ph type="title"/>
          </p:nvPr>
        </p:nvSpPr>
        <p:spPr/>
        <p:txBody>
          <a:bodyPr/>
          <a:lstStyle/>
          <a:p>
            <a:pPr algn="ctr"/>
            <a:r>
              <a:rPr lang="en-US" sz="1600" dirty="0">
                <a:solidFill>
                  <a:prstClr val="white"/>
                </a:solidFill>
              </a:rPr>
              <a:t>21-22 Budget</a:t>
            </a:r>
            <a:br>
              <a:rPr lang="en-US" sz="1600" dirty="0">
                <a:solidFill>
                  <a:prstClr val="white"/>
                </a:solidFill>
              </a:rPr>
            </a:br>
            <a:r>
              <a:rPr lang="en-US" sz="1600" dirty="0">
                <a:solidFill>
                  <a:prstClr val="white"/>
                </a:solidFill>
              </a:rPr>
              <a:t>19-20 Actual, 20-21 Budget and 21-22 Budget Comparison – By Program</a:t>
            </a:r>
            <a:endParaRPr lang="en-US" dirty="0"/>
          </a:p>
        </p:txBody>
      </p:sp>
      <p:sp>
        <p:nvSpPr>
          <p:cNvPr id="5" name="TextBox 4">
            <a:extLst>
              <a:ext uri="{FF2B5EF4-FFF2-40B4-BE49-F238E27FC236}">
                <a16:creationId xmlns:a16="http://schemas.microsoft.com/office/drawing/2014/main" id="{F78D6119-C028-4811-A149-0450F2FC9C87}"/>
              </a:ext>
            </a:extLst>
          </p:cNvPr>
          <p:cNvSpPr txBox="1"/>
          <p:nvPr/>
        </p:nvSpPr>
        <p:spPr>
          <a:xfrm>
            <a:off x="1524000" y="5257800"/>
            <a:ext cx="6781800" cy="1446550"/>
          </a:xfrm>
          <a:prstGeom prst="rect">
            <a:avLst/>
          </a:prstGeom>
          <a:noFill/>
        </p:spPr>
        <p:txBody>
          <a:bodyPr wrap="square" rtlCol="0">
            <a:spAutoFit/>
          </a:bodyPr>
          <a:lstStyle/>
          <a:p>
            <a:r>
              <a:rPr lang="en-US" sz="800" dirty="0"/>
              <a:t>This slide gives a bit more detail (by program) and compares the 19-20 actual expenditures with the 20-21 budget and the 21-22 budget.  All programs are increased due to increased salaries and benefits districtwide.   Overall expenditures increased by 3.0%. The addition of the ESSER funds impacted some of the other programs, and that is why there are decreases as ESSER funds were used to cover salaries and benefits for COVID testing and tracking, technology staff to maintain the increased number of devices, additional mental health services and increased Special Education staff.  These funds will also be used for curriculum supplies and additional technology supplies.  Academic supports including summer school, before and after school activities and a position to work specifically with our Unaccompanied Youth (Homeless) students. Special Education increases due to increased enrollments and increases to outside placements.  Other Instructional Programs include a line item of expenditures (with off-setting revenues) to increase budget capacity should we receive grants or increased revenues and expenditures after the budget has been completed.  This was decreased from $700,000 to $500,000 in 21-22.  This accounts for the large difference between the actual expenditures in 19-20 vs. the budgeted amounts.</a:t>
            </a:r>
          </a:p>
        </p:txBody>
      </p:sp>
      <p:pic>
        <p:nvPicPr>
          <p:cNvPr id="7" name="Content Placeholder 6">
            <a:extLst>
              <a:ext uri="{FF2B5EF4-FFF2-40B4-BE49-F238E27FC236}">
                <a16:creationId xmlns:a16="http://schemas.microsoft.com/office/drawing/2014/main" id="{4B8FC209-98E3-4310-AE9A-4D041B94EB34}"/>
              </a:ext>
            </a:extLst>
          </p:cNvPr>
          <p:cNvPicPr>
            <a:picLocks noGrp="1" noChangeAspect="1"/>
          </p:cNvPicPr>
          <p:nvPr>
            <p:ph idx="1"/>
          </p:nvPr>
        </p:nvPicPr>
        <p:blipFill>
          <a:blip r:embed="rId3"/>
          <a:stretch>
            <a:fillRect/>
          </a:stretch>
        </p:blipFill>
        <p:spPr>
          <a:xfrm>
            <a:off x="609600" y="2286000"/>
            <a:ext cx="7772401" cy="2819400"/>
          </a:xfrm>
          <a:prstGeom prst="rect">
            <a:avLst/>
          </a:prstGeom>
        </p:spPr>
      </p:pic>
    </p:spTree>
    <p:extLst>
      <p:ext uri="{BB962C8B-B14F-4D97-AF65-F5344CB8AC3E}">
        <p14:creationId xmlns:p14="http://schemas.microsoft.com/office/powerpoint/2010/main" val="368863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4F3B-C6C7-42D3-829D-790F7F1F4922}"/>
              </a:ext>
            </a:extLst>
          </p:cNvPr>
          <p:cNvSpPr>
            <a:spLocks noGrp="1"/>
          </p:cNvSpPr>
          <p:nvPr>
            <p:ph type="title"/>
          </p:nvPr>
        </p:nvSpPr>
        <p:spPr/>
        <p:txBody>
          <a:bodyPr/>
          <a:lstStyle/>
          <a:p>
            <a:r>
              <a:rPr lang="en-US" sz="2400" dirty="0"/>
              <a:t>21-22 Budget – Expenditures by Activity</a:t>
            </a:r>
          </a:p>
        </p:txBody>
      </p:sp>
      <p:pic>
        <p:nvPicPr>
          <p:cNvPr id="7" name="Content Placeholder 6">
            <a:extLst>
              <a:ext uri="{FF2B5EF4-FFF2-40B4-BE49-F238E27FC236}">
                <a16:creationId xmlns:a16="http://schemas.microsoft.com/office/drawing/2014/main" id="{A3A21AC4-6D54-4FDE-8912-3481C088B9FF}"/>
              </a:ext>
            </a:extLst>
          </p:cNvPr>
          <p:cNvPicPr>
            <a:picLocks noGrp="1" noChangeAspect="1"/>
          </p:cNvPicPr>
          <p:nvPr>
            <p:ph idx="1"/>
          </p:nvPr>
        </p:nvPicPr>
        <p:blipFill>
          <a:blip r:embed="rId2"/>
          <a:stretch>
            <a:fillRect/>
          </a:stretch>
        </p:blipFill>
        <p:spPr>
          <a:xfrm>
            <a:off x="865970" y="1752600"/>
            <a:ext cx="6343672" cy="4953000"/>
          </a:xfrm>
          <a:prstGeom prst="rect">
            <a:avLst/>
          </a:prstGeom>
        </p:spPr>
      </p:pic>
    </p:spTree>
    <p:extLst>
      <p:ext uri="{BB962C8B-B14F-4D97-AF65-F5344CB8AC3E}">
        <p14:creationId xmlns:p14="http://schemas.microsoft.com/office/powerpoint/2010/main" val="177986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Levy/Enrichment Funds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2311062"/>
              </p:ext>
            </p:extLst>
          </p:nvPr>
        </p:nvGraphicFramePr>
        <p:xfrm>
          <a:off x="1219200" y="2362200"/>
          <a:ext cx="6629400" cy="4038599"/>
        </p:xfrm>
        <a:graphic>
          <a:graphicData uri="http://schemas.openxmlformats.org/drawingml/2006/table">
            <a:tbl>
              <a:tblPr firstRow="1" bandRow="1">
                <a:tableStyleId>{5C22544A-7EE6-4342-B048-85BDC9FD1C3A}</a:tableStyleId>
              </a:tblPr>
              <a:tblGrid>
                <a:gridCol w="4500684">
                  <a:extLst>
                    <a:ext uri="{9D8B030D-6E8A-4147-A177-3AD203B41FA5}">
                      <a16:colId xmlns:a16="http://schemas.microsoft.com/office/drawing/2014/main" val="20000"/>
                    </a:ext>
                  </a:extLst>
                </a:gridCol>
                <a:gridCol w="2128716">
                  <a:extLst>
                    <a:ext uri="{9D8B030D-6E8A-4147-A177-3AD203B41FA5}">
                      <a16:colId xmlns:a16="http://schemas.microsoft.com/office/drawing/2014/main" val="20003"/>
                    </a:ext>
                  </a:extLst>
                </a:gridCol>
              </a:tblGrid>
              <a:tr h="647409">
                <a:tc>
                  <a:txBody>
                    <a:bodyPr/>
                    <a:lstStyle/>
                    <a:p>
                      <a:r>
                        <a:rPr lang="en-US" baseline="0" dirty="0">
                          <a:solidFill>
                            <a:schemeClr val="bg1"/>
                          </a:solidFill>
                        </a:rPr>
                        <a:t>Expenditure Type</a:t>
                      </a:r>
                    </a:p>
                  </a:txBody>
                  <a:tcPr/>
                </a:tc>
                <a:tc>
                  <a:txBody>
                    <a:bodyPr/>
                    <a:lstStyle/>
                    <a:p>
                      <a:r>
                        <a:rPr lang="en-US" dirty="0">
                          <a:solidFill>
                            <a:schemeClr val="bg1"/>
                          </a:solidFill>
                        </a:rPr>
                        <a:t>Enrichment Funds</a:t>
                      </a:r>
                    </a:p>
                    <a:p>
                      <a:r>
                        <a:rPr lang="en-US" dirty="0">
                          <a:solidFill>
                            <a:schemeClr val="bg1"/>
                          </a:solidFill>
                        </a:rPr>
                        <a:t>2021-2022</a:t>
                      </a:r>
                    </a:p>
                  </a:txBody>
                  <a:tcPr/>
                </a:tc>
                <a:extLst>
                  <a:ext uri="{0D108BD9-81ED-4DB2-BD59-A6C34878D82A}">
                    <a16:rowId xmlns:a16="http://schemas.microsoft.com/office/drawing/2014/main" val="10000"/>
                  </a:ext>
                </a:extLst>
              </a:tr>
              <a:tr h="308290">
                <a:tc>
                  <a:txBody>
                    <a:bodyPr/>
                    <a:lstStyle/>
                    <a:p>
                      <a:r>
                        <a:rPr lang="en-US" sz="1400" dirty="0"/>
                        <a:t>Certificated</a:t>
                      </a:r>
                      <a:r>
                        <a:rPr lang="en-US" sz="1400" baseline="0" dirty="0"/>
                        <a:t> Salaries</a:t>
                      </a:r>
                    </a:p>
                  </a:txBody>
                  <a:tcPr/>
                </a:tc>
                <a:tc>
                  <a:txBody>
                    <a:bodyPr/>
                    <a:lstStyle/>
                    <a:p>
                      <a:pPr algn="ctr" fontAlgn="b"/>
                      <a:r>
                        <a:rPr lang="en-US" sz="1400" b="0" i="0" u="none" strike="noStrike" baseline="0" dirty="0">
                          <a:effectLst/>
                          <a:latin typeface="+mj-lt"/>
                        </a:rPr>
                        <a:t>$   890,000</a:t>
                      </a:r>
                    </a:p>
                  </a:txBody>
                  <a:tcPr marL="9525" marR="9525" marT="9525" marB="0" anchor="b"/>
                </a:tc>
                <a:extLst>
                  <a:ext uri="{0D108BD9-81ED-4DB2-BD59-A6C34878D82A}">
                    <a16:rowId xmlns:a16="http://schemas.microsoft.com/office/drawing/2014/main" val="10001"/>
                  </a:ext>
                </a:extLst>
              </a:tr>
              <a:tr h="308290">
                <a:tc>
                  <a:txBody>
                    <a:bodyPr/>
                    <a:lstStyle/>
                    <a:p>
                      <a:r>
                        <a:rPr lang="en-US" sz="1400" dirty="0"/>
                        <a:t>Classified Salaries</a:t>
                      </a:r>
                    </a:p>
                  </a:txBody>
                  <a:tcPr/>
                </a:tc>
                <a:tc>
                  <a:txBody>
                    <a:bodyPr/>
                    <a:lstStyle/>
                    <a:p>
                      <a:pPr algn="ctr" fontAlgn="b"/>
                      <a:r>
                        <a:rPr lang="en-US" sz="1400" b="0" i="0" u="none" strike="noStrike" baseline="0" dirty="0">
                          <a:effectLst/>
                          <a:latin typeface="+mj-lt"/>
                        </a:rPr>
                        <a:t>$1,732,000</a:t>
                      </a:r>
                    </a:p>
                  </a:txBody>
                  <a:tcPr marL="9525" marR="9525" marT="9525" marB="0" anchor="b"/>
                </a:tc>
                <a:extLst>
                  <a:ext uri="{0D108BD9-81ED-4DB2-BD59-A6C34878D82A}">
                    <a16:rowId xmlns:a16="http://schemas.microsoft.com/office/drawing/2014/main" val="10002"/>
                  </a:ext>
                </a:extLst>
              </a:tr>
              <a:tr h="308290">
                <a:tc>
                  <a:txBody>
                    <a:bodyPr/>
                    <a:lstStyle/>
                    <a:p>
                      <a:r>
                        <a:rPr lang="en-US" sz="1400" dirty="0"/>
                        <a:t>Administrator</a:t>
                      </a:r>
                      <a:r>
                        <a:rPr lang="en-US" sz="1400" baseline="0" dirty="0"/>
                        <a:t> Salaries</a:t>
                      </a:r>
                      <a:endParaRPr lang="en-US" sz="1400" dirty="0"/>
                    </a:p>
                  </a:txBody>
                  <a:tcPr/>
                </a:tc>
                <a:tc>
                  <a:txBody>
                    <a:bodyPr/>
                    <a:lstStyle/>
                    <a:p>
                      <a:pPr algn="ctr" fontAlgn="b"/>
                      <a:r>
                        <a:rPr lang="en-US" sz="1400" b="0" i="0" u="none" strike="noStrike" baseline="0" dirty="0">
                          <a:effectLst/>
                          <a:latin typeface="+mj-lt"/>
                        </a:rPr>
                        <a:t>$   567,000</a:t>
                      </a:r>
                    </a:p>
                  </a:txBody>
                  <a:tcPr marL="9525" marR="9525" marT="9525" marB="0" anchor="b"/>
                </a:tc>
                <a:extLst>
                  <a:ext uri="{0D108BD9-81ED-4DB2-BD59-A6C34878D82A}">
                    <a16:rowId xmlns:a16="http://schemas.microsoft.com/office/drawing/2014/main" val="10003"/>
                  </a:ext>
                </a:extLst>
              </a:tr>
              <a:tr h="308290">
                <a:tc>
                  <a:txBody>
                    <a:bodyPr/>
                    <a:lstStyle/>
                    <a:p>
                      <a:r>
                        <a:rPr lang="en-US" sz="1400" dirty="0"/>
                        <a:t>Benefits</a:t>
                      </a:r>
                    </a:p>
                  </a:txBody>
                  <a:tcPr/>
                </a:tc>
                <a:tc>
                  <a:txBody>
                    <a:bodyPr/>
                    <a:lstStyle/>
                    <a:p>
                      <a:pPr algn="ctr" fontAlgn="b"/>
                      <a:r>
                        <a:rPr lang="en-US" sz="1400" b="0" i="0" u="none" strike="noStrike" baseline="0" dirty="0">
                          <a:effectLst/>
                          <a:latin typeface="+mj-lt"/>
                        </a:rPr>
                        <a:t>$1,050,000</a:t>
                      </a:r>
                    </a:p>
                  </a:txBody>
                  <a:tcPr marL="9525" marR="9525" marT="9525" marB="0" anchor="b"/>
                </a:tc>
                <a:extLst>
                  <a:ext uri="{0D108BD9-81ED-4DB2-BD59-A6C34878D82A}">
                    <a16:rowId xmlns:a16="http://schemas.microsoft.com/office/drawing/2014/main" val="10004"/>
                  </a:ext>
                </a:extLst>
              </a:tr>
              <a:tr h="308290">
                <a:tc>
                  <a:txBody>
                    <a:bodyPr/>
                    <a:lstStyle/>
                    <a:p>
                      <a:r>
                        <a:rPr lang="en-US" sz="1400" dirty="0"/>
                        <a:t>MSOCS (</a:t>
                      </a:r>
                      <a:r>
                        <a:rPr lang="en-US" sz="1400" dirty="0" err="1"/>
                        <a:t>Maerials</a:t>
                      </a:r>
                      <a:r>
                        <a:rPr lang="en-US" sz="1400" dirty="0"/>
                        <a:t>/Supplies/Operating</a:t>
                      </a:r>
                      <a:r>
                        <a:rPr lang="en-US" sz="1400" baseline="0" dirty="0"/>
                        <a:t> Costs)</a:t>
                      </a:r>
                      <a:endParaRPr lang="en-US" sz="1400" dirty="0"/>
                    </a:p>
                  </a:txBody>
                  <a:tcPr/>
                </a:tc>
                <a:tc>
                  <a:txBody>
                    <a:bodyPr/>
                    <a:lstStyle/>
                    <a:p>
                      <a:pPr algn="ctr" fontAlgn="b"/>
                      <a:r>
                        <a:rPr lang="en-US" sz="1400" b="0" i="0" u="none" strike="noStrike" baseline="0" dirty="0">
                          <a:effectLst/>
                          <a:latin typeface="+mj-lt"/>
                        </a:rPr>
                        <a:t>$   150,000</a:t>
                      </a:r>
                    </a:p>
                  </a:txBody>
                  <a:tcPr marL="9525" marR="9525" marT="9525" marB="0" anchor="b"/>
                </a:tc>
                <a:extLst>
                  <a:ext uri="{0D108BD9-81ED-4DB2-BD59-A6C34878D82A}">
                    <a16:rowId xmlns:a16="http://schemas.microsoft.com/office/drawing/2014/main" val="10005"/>
                  </a:ext>
                </a:extLst>
              </a:tr>
              <a:tr h="308290">
                <a:tc>
                  <a:txBody>
                    <a:bodyPr/>
                    <a:lstStyle/>
                    <a:p>
                      <a:r>
                        <a:rPr lang="en-US" sz="1400" dirty="0"/>
                        <a:t>Extracurricular</a:t>
                      </a:r>
                    </a:p>
                  </a:txBody>
                  <a:tcPr/>
                </a:tc>
                <a:tc>
                  <a:txBody>
                    <a:bodyPr/>
                    <a:lstStyle/>
                    <a:p>
                      <a:pPr algn="ctr"/>
                      <a:r>
                        <a:rPr lang="en-US" sz="1400" dirty="0">
                          <a:latin typeface="+mj-lt"/>
                        </a:rPr>
                        <a:t>$   660,000</a:t>
                      </a:r>
                    </a:p>
                  </a:txBody>
                  <a:tcPr/>
                </a:tc>
                <a:extLst>
                  <a:ext uri="{0D108BD9-81ED-4DB2-BD59-A6C34878D82A}">
                    <a16:rowId xmlns:a16="http://schemas.microsoft.com/office/drawing/2014/main" val="10006"/>
                  </a:ext>
                </a:extLst>
              </a:tr>
              <a:tr h="308290">
                <a:tc>
                  <a:txBody>
                    <a:bodyPr/>
                    <a:lstStyle/>
                    <a:p>
                      <a:r>
                        <a:rPr lang="en-US" sz="1400" dirty="0"/>
                        <a:t>Special Education</a:t>
                      </a:r>
                    </a:p>
                  </a:txBody>
                  <a:tcPr/>
                </a:tc>
                <a:tc>
                  <a:txBody>
                    <a:bodyPr/>
                    <a:lstStyle/>
                    <a:p>
                      <a:pPr algn="ctr"/>
                      <a:r>
                        <a:rPr lang="en-US" sz="1400" dirty="0">
                          <a:latin typeface="+mj-lt"/>
                        </a:rPr>
                        <a:t>$   630,000</a:t>
                      </a:r>
                    </a:p>
                  </a:txBody>
                  <a:tcPr/>
                </a:tc>
                <a:extLst>
                  <a:ext uri="{0D108BD9-81ED-4DB2-BD59-A6C34878D82A}">
                    <a16:rowId xmlns:a16="http://schemas.microsoft.com/office/drawing/2014/main" val="10007"/>
                  </a:ext>
                </a:extLst>
              </a:tr>
              <a:tr h="308290">
                <a:tc>
                  <a:txBody>
                    <a:bodyPr/>
                    <a:lstStyle/>
                    <a:p>
                      <a:r>
                        <a:rPr lang="en-US" sz="1400" dirty="0"/>
                        <a:t>Food Service Program</a:t>
                      </a:r>
                    </a:p>
                  </a:txBody>
                  <a:tcPr/>
                </a:tc>
                <a:tc>
                  <a:txBody>
                    <a:bodyPr/>
                    <a:lstStyle/>
                    <a:p>
                      <a:pPr algn="ctr"/>
                      <a:r>
                        <a:rPr lang="en-US" sz="1400" dirty="0">
                          <a:latin typeface="+mj-lt"/>
                        </a:rPr>
                        <a:t>$   105,000</a:t>
                      </a:r>
                    </a:p>
                  </a:txBody>
                  <a:tcPr/>
                </a:tc>
                <a:extLst>
                  <a:ext uri="{0D108BD9-81ED-4DB2-BD59-A6C34878D82A}">
                    <a16:rowId xmlns:a16="http://schemas.microsoft.com/office/drawing/2014/main" val="10008"/>
                  </a:ext>
                </a:extLst>
              </a:tr>
              <a:tr h="308290">
                <a:tc>
                  <a:txBody>
                    <a:bodyPr/>
                    <a:lstStyle/>
                    <a:p>
                      <a:r>
                        <a:rPr lang="en-US" sz="1400" dirty="0"/>
                        <a:t>Family</a:t>
                      </a:r>
                      <a:r>
                        <a:rPr lang="en-US" sz="1400" baseline="0" dirty="0"/>
                        <a:t> Resource Coordinator</a:t>
                      </a:r>
                      <a:endParaRPr lang="en-US" sz="1400" dirty="0"/>
                    </a:p>
                  </a:txBody>
                  <a:tcPr/>
                </a:tc>
                <a:tc>
                  <a:txBody>
                    <a:bodyPr/>
                    <a:lstStyle/>
                    <a:p>
                      <a:pPr algn="ctr"/>
                      <a:r>
                        <a:rPr lang="en-US" sz="1400" dirty="0">
                          <a:latin typeface="+mj-lt"/>
                        </a:rPr>
                        <a:t>$     10,000</a:t>
                      </a:r>
                    </a:p>
                  </a:txBody>
                  <a:tcPr/>
                </a:tc>
                <a:extLst>
                  <a:ext uri="{0D108BD9-81ED-4DB2-BD59-A6C34878D82A}">
                    <a16:rowId xmlns:a16="http://schemas.microsoft.com/office/drawing/2014/main" val="10009"/>
                  </a:ext>
                </a:extLst>
              </a:tr>
              <a:tr h="308290">
                <a:tc>
                  <a:txBody>
                    <a:bodyPr/>
                    <a:lstStyle/>
                    <a:p>
                      <a:r>
                        <a:rPr lang="en-US" sz="1400" dirty="0"/>
                        <a:t>To/From Transportation</a:t>
                      </a:r>
                    </a:p>
                  </a:txBody>
                  <a:tcPr/>
                </a:tc>
                <a:tc>
                  <a:txBody>
                    <a:bodyPr/>
                    <a:lstStyle/>
                    <a:p>
                      <a:pPr algn="ctr"/>
                      <a:r>
                        <a:rPr lang="en-US" sz="1400" dirty="0">
                          <a:latin typeface="+mj-lt"/>
                        </a:rPr>
                        <a:t>$   361,000</a:t>
                      </a:r>
                    </a:p>
                  </a:txBody>
                  <a:tcPr/>
                </a:tc>
                <a:extLst>
                  <a:ext uri="{0D108BD9-81ED-4DB2-BD59-A6C34878D82A}">
                    <a16:rowId xmlns:a16="http://schemas.microsoft.com/office/drawing/2014/main" val="10010"/>
                  </a:ext>
                </a:extLst>
              </a:tr>
              <a:tr h="308290">
                <a:tc>
                  <a:txBody>
                    <a:bodyPr/>
                    <a:lstStyle/>
                    <a:p>
                      <a:r>
                        <a:rPr lang="en-US" sz="1400" dirty="0"/>
                        <a:t>KWRL</a:t>
                      </a:r>
                      <a:r>
                        <a:rPr lang="en-US" sz="1400" baseline="0" dirty="0"/>
                        <a:t> Bus Purchase/Capital Allocation</a:t>
                      </a:r>
                      <a:endParaRPr lang="en-US" sz="1400" dirty="0"/>
                    </a:p>
                  </a:txBody>
                  <a:tcPr/>
                </a:tc>
                <a:tc>
                  <a:txBody>
                    <a:bodyPr/>
                    <a:lstStyle/>
                    <a:p>
                      <a:pPr algn="ctr"/>
                      <a:r>
                        <a:rPr lang="en-US" sz="1400" dirty="0">
                          <a:latin typeface="+mj-lt"/>
                        </a:rPr>
                        <a:t>$   118,000</a:t>
                      </a:r>
                    </a:p>
                  </a:txBody>
                  <a:tcPr/>
                </a:tc>
                <a:extLst>
                  <a:ext uri="{0D108BD9-81ED-4DB2-BD59-A6C34878D82A}">
                    <a16:rowId xmlns:a16="http://schemas.microsoft.com/office/drawing/2014/main" val="10011"/>
                  </a:ext>
                </a:extLst>
              </a:tr>
            </a:tbl>
          </a:graphicData>
        </a:graphic>
      </p:graphicFrame>
      <p:sp>
        <p:nvSpPr>
          <p:cNvPr id="5" name="TextBox 1"/>
          <p:cNvSpPr txBox="1"/>
          <p:nvPr/>
        </p:nvSpPr>
        <p:spPr>
          <a:xfrm>
            <a:off x="5181600" y="5715000"/>
            <a:ext cx="3657600" cy="990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1"/>
            <a:ext cx="6347713" cy="609600"/>
          </a:xfrm>
        </p:spPr>
        <p:txBody>
          <a:bodyPr>
            <a:noAutofit/>
          </a:bodyPr>
          <a:lstStyle/>
          <a:p>
            <a:pPr algn="ctr"/>
            <a:r>
              <a:rPr lang="en-US" sz="2000" dirty="0"/>
              <a:t>21-22 Budget</a:t>
            </a:r>
            <a:br>
              <a:rPr lang="en-US" sz="2000" dirty="0"/>
            </a:br>
            <a:r>
              <a:rPr lang="en-US" sz="2000" dirty="0"/>
              <a:t>Transportation &amp; Food Service </a:t>
            </a:r>
          </a:p>
        </p:txBody>
      </p:sp>
      <p:sp>
        <p:nvSpPr>
          <p:cNvPr id="5" name="Text Placeholder 4"/>
          <p:cNvSpPr>
            <a:spLocks noGrp="1"/>
          </p:cNvSpPr>
          <p:nvPr>
            <p:ph type="body" idx="1"/>
          </p:nvPr>
        </p:nvSpPr>
        <p:spPr>
          <a:xfrm>
            <a:off x="381000" y="1219201"/>
            <a:ext cx="4040188"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Transportation Revenues/Expend</a:t>
            </a:r>
            <a:endParaRPr lang="en-US" sz="20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839755023"/>
              </p:ext>
            </p:extLst>
          </p:nvPr>
        </p:nvGraphicFramePr>
        <p:xfrm>
          <a:off x="609599" y="1905000"/>
          <a:ext cx="3090863" cy="3733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800600" y="1219201"/>
            <a:ext cx="3886200"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Food Service Revenues/Expend</a:t>
            </a:r>
          </a:p>
        </p:txBody>
      </p:sp>
      <p:graphicFrame>
        <p:nvGraphicFramePr>
          <p:cNvPr id="16" name="Content Placeholder 15"/>
          <p:cNvGraphicFramePr>
            <a:graphicFrameLocks noGrp="1"/>
          </p:cNvGraphicFramePr>
          <p:nvPr>
            <p:ph sz="quarter" idx="4"/>
            <p:extLst>
              <p:ext uri="{D42A27DB-BD31-4B8C-83A1-F6EECF244321}">
                <p14:modId xmlns:p14="http://schemas.microsoft.com/office/powerpoint/2010/main" val="3797716135"/>
              </p:ext>
            </p:extLst>
          </p:nvPr>
        </p:nvGraphicFramePr>
        <p:xfrm>
          <a:off x="5198268" y="1905002"/>
          <a:ext cx="3090863" cy="37337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FBAD171-83F0-4679-A814-2A2DCB13CEE5}"/>
              </a:ext>
            </a:extLst>
          </p:cNvPr>
          <p:cNvSpPr txBox="1"/>
          <p:nvPr/>
        </p:nvSpPr>
        <p:spPr>
          <a:xfrm>
            <a:off x="609599" y="5715000"/>
            <a:ext cx="3090863" cy="938719"/>
          </a:xfrm>
          <a:prstGeom prst="rect">
            <a:avLst/>
          </a:prstGeom>
          <a:noFill/>
        </p:spPr>
        <p:txBody>
          <a:bodyPr wrap="square" rtlCol="0">
            <a:spAutoFit/>
          </a:bodyPr>
          <a:lstStyle/>
          <a:p>
            <a:r>
              <a:rPr lang="en-US" sz="1100" dirty="0"/>
              <a:t>Revenues only include the state-funded revenues.  We also receive payments from the other districts.  Woodland’s portion of KWRL for 21-22 is $361,024 plus $118,265 for bus purchases</a:t>
            </a:r>
          </a:p>
        </p:txBody>
      </p:sp>
      <p:sp>
        <p:nvSpPr>
          <p:cNvPr id="8" name="TextBox 7">
            <a:extLst>
              <a:ext uri="{FF2B5EF4-FFF2-40B4-BE49-F238E27FC236}">
                <a16:creationId xmlns:a16="http://schemas.microsoft.com/office/drawing/2014/main" id="{2749500C-7181-4CD1-8C79-ADCAF2D17C0B}"/>
              </a:ext>
            </a:extLst>
          </p:cNvPr>
          <p:cNvSpPr txBox="1"/>
          <p:nvPr/>
        </p:nvSpPr>
        <p:spPr>
          <a:xfrm>
            <a:off x="5198268" y="5867400"/>
            <a:ext cx="3640932" cy="938719"/>
          </a:xfrm>
          <a:prstGeom prst="rect">
            <a:avLst/>
          </a:prstGeom>
          <a:noFill/>
        </p:spPr>
        <p:txBody>
          <a:bodyPr wrap="square" rtlCol="0">
            <a:spAutoFit/>
          </a:bodyPr>
          <a:lstStyle/>
          <a:p>
            <a:r>
              <a:rPr lang="en-US" sz="1100" dirty="0"/>
              <a:t>21-22 Food Service cost is approximately $129,000 in comparison with the previous year budgeted cost of $250,000.  We made some staff changes and expect increased participation and revenues with student meals being free again this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21-22 Budget</a:t>
            </a:r>
            <a:br>
              <a:rPr lang="en-US" sz="2000" dirty="0"/>
            </a:br>
            <a:r>
              <a:rPr lang="en-US" sz="2000" dirty="0"/>
              <a:t>Before and After School Care</a:t>
            </a:r>
          </a:p>
        </p:txBody>
      </p:sp>
      <p:sp>
        <p:nvSpPr>
          <p:cNvPr id="7" name="Content Placeholder 6"/>
          <p:cNvSpPr>
            <a:spLocks noGrp="1"/>
          </p:cNvSpPr>
          <p:nvPr>
            <p:ph idx="1"/>
          </p:nvPr>
        </p:nvSpPr>
        <p:spPr>
          <a:xfrm>
            <a:off x="685800" y="2209800"/>
            <a:ext cx="8077200" cy="4343400"/>
          </a:xfrm>
        </p:spPr>
        <p:txBody>
          <a:bodyPr>
            <a:normAutofit fontScale="85000" lnSpcReduction="20000"/>
          </a:bodyPr>
          <a:lstStyle/>
          <a:p>
            <a:r>
              <a:rPr lang="en-US" dirty="0"/>
              <a:t>For many years, the WCC and YCC programs have provided opportunities for parents and students in a small community without many daycare options for families.</a:t>
            </a:r>
          </a:p>
          <a:p>
            <a:r>
              <a:rPr lang="en-US" dirty="0"/>
              <a:t>The YCC program has not been utilized by the families at Yale the last couple of years and the program was reopened in the Spring, but there is not enough need to continue and finding staff has been difficult.  It may be open for 21-22, but only for Monday mornings.</a:t>
            </a:r>
          </a:p>
          <a:p>
            <a:r>
              <a:rPr lang="en-US" dirty="0"/>
              <a:t>The programs served about 120 families throughout the year at Columbia and North Fork.  They also provide summer care at Columbia.</a:t>
            </a:r>
          </a:p>
          <a:p>
            <a:r>
              <a:rPr lang="en-US" dirty="0"/>
              <a:t>The WCC program is licensed by the state and able to provide options for low-income families.</a:t>
            </a:r>
          </a:p>
          <a:p>
            <a:r>
              <a:rPr lang="en-US" dirty="0"/>
              <a:t>Daycare programs are budgeted to run at a loss of $104,000 for 21-22 (in comparison with $62,000 in 20-21).  Opening NFES added one additional staff and the full benefits for that staff member.  With the pandemic, WCC has had to staff at a lower ratio of staff per students to ensure they can meet the social distancing requirements.  For 20-21 they were open full days for most of the year until WMS went back to school full time in April.  Depending on what the revenues look like for 21-22, there may be an option to use ESSER funds to offset some of the increased expenditures.</a:t>
            </a:r>
          </a:p>
          <a:p>
            <a:pPr>
              <a:buNone/>
            </a:pPr>
            <a:endParaRPr lang="en-US" dirty="0"/>
          </a:p>
          <a:p>
            <a:endParaRPr lang="en-US" dirty="0"/>
          </a:p>
          <a:p>
            <a:endParaRPr lang="en-US" dirty="0"/>
          </a:p>
          <a:p>
            <a:endParaRPr lang="en-US"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21-22 Budget</a:t>
            </a:r>
            <a:br>
              <a:rPr lang="en-US" sz="2000" dirty="0"/>
            </a:br>
            <a:r>
              <a:rPr lang="en-US" sz="2000" dirty="0"/>
              <a:t>Staff Changes</a:t>
            </a:r>
          </a:p>
        </p:txBody>
      </p:sp>
      <p:graphicFrame>
        <p:nvGraphicFramePr>
          <p:cNvPr id="9" name="Content Placeholder 8">
            <a:extLst>
              <a:ext uri="{FF2B5EF4-FFF2-40B4-BE49-F238E27FC236}">
                <a16:creationId xmlns:a16="http://schemas.microsoft.com/office/drawing/2014/main" id="{0C29FE0B-ACF5-46B3-8111-F3A3B8760A22}"/>
              </a:ext>
            </a:extLst>
          </p:cNvPr>
          <p:cNvGraphicFramePr>
            <a:graphicFrameLocks noGrp="1"/>
          </p:cNvGraphicFramePr>
          <p:nvPr>
            <p:ph idx="1"/>
            <p:extLst>
              <p:ext uri="{D42A27DB-BD31-4B8C-83A1-F6EECF244321}">
                <p14:modId xmlns:p14="http://schemas.microsoft.com/office/powerpoint/2010/main" val="2451604901"/>
              </p:ext>
            </p:extLst>
          </p:nvPr>
        </p:nvGraphicFramePr>
        <p:xfrm>
          <a:off x="866775" y="2266122"/>
          <a:ext cx="6345238" cy="405847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AE2FC2F-6513-45DD-B698-7ACFFEC6D05E}"/>
              </a:ext>
            </a:extLst>
          </p:cNvPr>
          <p:cNvSpPr txBox="1"/>
          <p:nvPr/>
        </p:nvSpPr>
        <p:spPr>
          <a:xfrm>
            <a:off x="7211701" y="2266122"/>
            <a:ext cx="1779899" cy="4247317"/>
          </a:xfrm>
          <a:prstGeom prst="rect">
            <a:avLst/>
          </a:prstGeom>
          <a:noFill/>
        </p:spPr>
        <p:txBody>
          <a:bodyPr wrap="square" rtlCol="0">
            <a:spAutoFit/>
          </a:bodyPr>
          <a:lstStyle/>
          <a:p>
            <a:r>
              <a:rPr lang="en-US" sz="900" dirty="0"/>
              <a:t>Certificated Staffing changes include decreases in WHS Science and CTE (1.4), increases in Counseling/Social Work (2.0), Media (.35) and Yale School.  Other changes that did not result in increases or decreases include moving 2 staff back to their buildings from LRA and returning the K-4 specialists from classrooms teaching to their specialist positions.  We also had two unfilled K-4 teachers and 1 SLP that were budgeted, but unfilled in 20-21.  These are all budgeted for 21-22.</a:t>
            </a:r>
          </a:p>
          <a:p>
            <a:endParaRPr lang="en-US" sz="900" dirty="0"/>
          </a:p>
          <a:p>
            <a:r>
              <a:rPr lang="en-US" sz="900" dirty="0"/>
              <a:t>Classified changes include increases in classroom and health room Para staff in Basic Ed, Special Ed and TEAM High.  The budget also includes increase in LPN’s and Technology Staff.  Decreases include the Behavior Specialist position (attrition).</a:t>
            </a:r>
          </a:p>
        </p:txBody>
      </p:sp>
    </p:spTree>
    <p:extLst>
      <p:ext uri="{BB962C8B-B14F-4D97-AF65-F5344CB8AC3E}">
        <p14:creationId xmlns:p14="http://schemas.microsoft.com/office/powerpoint/2010/main" val="330764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858000" cy="1362075"/>
          </a:xfrm>
        </p:spPr>
        <p:txBody>
          <a:bodyPr/>
          <a:lstStyle/>
          <a:p>
            <a:r>
              <a:rPr lang="en-US" dirty="0">
                <a:solidFill>
                  <a:schemeClr val="tx2">
                    <a:lumMod val="20000"/>
                    <a:lumOff val="80000"/>
                  </a:schemeClr>
                </a:solidFill>
                <a:effectLst>
                  <a:reflection blurRad="6350" stA="55000" endA="300" endPos="45500" dir="5400000" sy="-100000" algn="bl" rotWithShape="0"/>
                </a:effectLst>
              </a:rPr>
              <a:t>Other Funds</a:t>
            </a:r>
          </a:p>
        </p:txBody>
      </p:sp>
      <p:sp>
        <p:nvSpPr>
          <p:cNvPr id="3" name="Text Placeholder 2"/>
          <p:cNvSpPr>
            <a:spLocks noGrp="1"/>
          </p:cNvSpPr>
          <p:nvPr>
            <p:ph type="body" idx="1"/>
          </p:nvPr>
        </p:nvSpPr>
        <p:spPr>
          <a:xfrm>
            <a:off x="3048000" y="2895600"/>
            <a:ext cx="5410200" cy="2133600"/>
          </a:xfrm>
        </p:spPr>
        <p:txBody>
          <a:bodyPr>
            <a:normAutofit/>
          </a:bodyPr>
          <a:lstStyle/>
          <a:p>
            <a:r>
              <a:rPr lang="en-US" dirty="0">
                <a:solidFill>
                  <a:schemeClr val="tx2">
                    <a:lumMod val="20000"/>
                    <a:lumOff val="80000"/>
                  </a:schemeClr>
                </a:solidFill>
              </a:rPr>
              <a:t>Capital Projects  </a:t>
            </a:r>
          </a:p>
          <a:p>
            <a:r>
              <a:rPr lang="en-US" dirty="0">
                <a:solidFill>
                  <a:schemeClr val="tx2">
                    <a:lumMod val="20000"/>
                    <a:lumOff val="80000"/>
                  </a:schemeClr>
                </a:solidFill>
              </a:rPr>
              <a:t>Debt Service</a:t>
            </a:r>
          </a:p>
          <a:p>
            <a:r>
              <a:rPr lang="en-US" dirty="0">
                <a:solidFill>
                  <a:schemeClr val="tx2">
                    <a:lumMod val="20000"/>
                    <a:lumOff val="80000"/>
                  </a:schemeClr>
                </a:solidFill>
              </a:rPr>
              <a:t>ASB	 </a:t>
            </a:r>
          </a:p>
          <a:p>
            <a:r>
              <a:rPr lang="en-US" dirty="0">
                <a:solidFill>
                  <a:schemeClr val="tx2">
                    <a:lumMod val="20000"/>
                    <a:lumOff val="80000"/>
                  </a:schemeClr>
                </a:solidFill>
              </a:rPr>
              <a:t>Transportation vehicle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056" y="381000"/>
            <a:ext cx="7511144" cy="990600"/>
          </a:xfrm>
        </p:spPr>
        <p:txBody>
          <a:bodyPr>
            <a:noAutofit/>
          </a:bodyPr>
          <a:lstStyle/>
          <a:p>
            <a:r>
              <a:rPr lang="en-US" b="1">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CAPITAL </a:t>
            </a:r>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PROJECTS FUND</a:t>
            </a:r>
            <a:endParaRPr lang="en-US" b="1" dirty="0">
              <a:ln w="18415" cmpd="sng">
                <a:solidFill>
                  <a:srgbClr val="FFFFFF"/>
                </a:solidFill>
                <a:prstDash val="solid"/>
              </a:ln>
              <a:solidFill>
                <a:srgbClr val="FFFFFF"/>
              </a:solidFill>
              <a:effectLst>
                <a:reflection blurRad="6350" stA="55000" endA="300" endPos="45500" dir="5400000" sy="-100000" algn="bl" rotWithShape="0"/>
              </a:effectLst>
              <a:latin typeface="Century Gothic" pitchFamily="34" charset="0"/>
            </a:endParaRPr>
          </a:p>
        </p:txBody>
      </p:sp>
      <p:sp>
        <p:nvSpPr>
          <p:cNvPr id="5" name="Content Placeholder 4"/>
          <p:cNvSpPr>
            <a:spLocks noGrp="1"/>
          </p:cNvSpPr>
          <p:nvPr>
            <p:ph idx="1"/>
          </p:nvPr>
        </p:nvSpPr>
        <p:spPr>
          <a:xfrm>
            <a:off x="533400" y="1981200"/>
            <a:ext cx="8153400" cy="3581400"/>
          </a:xfrm>
          <a:effectLst>
            <a:outerShdw blurRad="76200" dist="12700" dir="2700000" sy="-23000" kx="-800400" algn="bl" rotWithShape="0">
              <a:prstClr val="black">
                <a:alpha val="20000"/>
              </a:prstClr>
            </a:outerShdw>
          </a:effectLst>
        </p:spPr>
        <p:txBody>
          <a:bodyPr>
            <a:normAutofit/>
          </a:bodyPr>
          <a:lstStyle/>
          <a:p>
            <a:pPr>
              <a:buClr>
                <a:schemeClr val="bg2">
                  <a:lumMod val="20000"/>
                  <a:lumOff val="80000"/>
                </a:schemeClr>
              </a:buClr>
            </a:pPr>
            <a:endParaRPr lang="en-US" dirty="0"/>
          </a:p>
          <a:p>
            <a:pPr>
              <a:buClr>
                <a:schemeClr val="bg2">
                  <a:lumMod val="20000"/>
                  <a:lumOff val="80000"/>
                </a:schemeClr>
              </a:buClr>
            </a:pPr>
            <a:r>
              <a:rPr lang="en-US" dirty="0"/>
              <a:t>Beginning Fund Balance				$  690,000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Financing Source	$  342,000</a:t>
            </a:r>
          </a:p>
          <a:p>
            <a:pPr>
              <a:buClr>
                <a:schemeClr val="bg2">
                  <a:lumMod val="20000"/>
                  <a:lumOff val="80000"/>
                </a:schemeClr>
              </a:buClr>
              <a:buNone/>
            </a:pPr>
            <a:r>
              <a:rPr lang="en-US" sz="1600" dirty="0"/>
              <a:t>	</a:t>
            </a:r>
          </a:p>
          <a:p>
            <a:pPr>
              <a:buClr>
                <a:schemeClr val="bg2">
                  <a:lumMod val="20000"/>
                  <a:lumOff val="80000"/>
                </a:schemeClr>
              </a:buClr>
            </a:pPr>
            <a:r>
              <a:rPr lang="en-US" dirty="0"/>
              <a:t>Expenditures/Financial Uses			</a:t>
            </a:r>
            <a:r>
              <a:rPr lang="en-US" u="sng" dirty="0"/>
              <a:t>$  700,000</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  332,500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5257800" cy="1066800"/>
          </a:xfrm>
        </p:spPr>
        <p:txBody>
          <a:bodyPr>
            <a:normAutofit/>
          </a:bodyPr>
          <a:lstStyle/>
          <a:p>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DEBT SERVICE FUND</a:t>
            </a:r>
          </a:p>
        </p:txBody>
      </p:sp>
      <p:sp>
        <p:nvSpPr>
          <p:cNvPr id="5" name="Content Placeholder 4"/>
          <p:cNvSpPr>
            <a:spLocks noGrp="1"/>
          </p:cNvSpPr>
          <p:nvPr>
            <p:ph idx="1"/>
          </p:nvPr>
        </p:nvSpPr>
        <p:spPr>
          <a:xfrm>
            <a:off x="533400" y="1981200"/>
            <a:ext cx="8153400" cy="4495800"/>
          </a:xfrm>
          <a:effectLst>
            <a:outerShdw blurRad="76200" dist="12700" dir="2700000" sy="-23000" kx="-800400" algn="bl" rotWithShape="0">
              <a:prstClr val="black">
                <a:alpha val="20000"/>
              </a:prstClr>
            </a:outerShdw>
          </a:effectLst>
        </p:spPr>
        <p:txBody>
          <a:bodyPr/>
          <a:lstStyle/>
          <a:p>
            <a:pPr>
              <a:buClr>
                <a:schemeClr val="bg2">
                  <a:lumMod val="20000"/>
                  <a:lumOff val="80000"/>
                </a:schemeClr>
              </a:buClr>
            </a:pPr>
            <a:endParaRPr lang="en-US" dirty="0"/>
          </a:p>
          <a:p>
            <a:pPr>
              <a:buClr>
                <a:schemeClr val="bg2">
                  <a:lumMod val="20000"/>
                  <a:lumOff val="80000"/>
                </a:schemeClr>
              </a:buClr>
            </a:pPr>
            <a:r>
              <a:rPr lang="en-US" dirty="0"/>
              <a:t>Beginning Fund Balance				$  1,683,000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Financial Source		$  3,537,450</a:t>
            </a:r>
          </a:p>
          <a:p>
            <a:pPr>
              <a:buClr>
                <a:schemeClr val="bg2">
                  <a:lumMod val="20000"/>
                  <a:lumOff val="80000"/>
                </a:schemeClr>
              </a:buClr>
              <a:buNone/>
            </a:pPr>
            <a:r>
              <a:rPr lang="en-US" sz="1600" dirty="0"/>
              <a:t>	</a:t>
            </a:r>
          </a:p>
          <a:p>
            <a:pPr>
              <a:buClr>
                <a:schemeClr val="bg2">
                  <a:lumMod val="20000"/>
                  <a:lumOff val="80000"/>
                </a:schemeClr>
              </a:buClr>
            </a:pPr>
            <a:r>
              <a:rPr lang="en-US" dirty="0"/>
              <a:t>Expenditures/Other Financial Uses		</a:t>
            </a:r>
            <a:r>
              <a:rPr lang="en-US" u="sng" dirty="0"/>
              <a:t>$  3,940,000</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  1,280,450</a:t>
            </a:r>
          </a:p>
        </p:txBody>
      </p:sp>
      <p:sp>
        <p:nvSpPr>
          <p:cNvPr id="3" name="TextBox 2"/>
          <p:cNvSpPr txBox="1"/>
          <p:nvPr/>
        </p:nvSpPr>
        <p:spPr>
          <a:xfrm>
            <a:off x="914400" y="5791200"/>
            <a:ext cx="5105399" cy="369332"/>
          </a:xfrm>
          <a:prstGeom prst="rect">
            <a:avLst/>
          </a:prstGeom>
          <a:noFill/>
        </p:spPr>
        <p:txBody>
          <a:bodyPr wrap="square" rtlCol="0">
            <a:spAutoFit/>
          </a:bodyPr>
          <a:lstStyle/>
          <a:p>
            <a:r>
              <a:rPr lang="en-US" dirty="0"/>
              <a:t>Debt Outstanding 9/1/21 = $47,670,000</a:t>
            </a:r>
          </a:p>
        </p:txBody>
      </p:sp>
    </p:spTree>
    <p:extLst>
      <p:ext uri="{BB962C8B-B14F-4D97-AF65-F5344CB8AC3E}">
        <p14:creationId xmlns:p14="http://schemas.microsoft.com/office/powerpoint/2010/main" val="209890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Enrollment History – Budget to Actual</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94501043"/>
              </p:ext>
            </p:extLst>
          </p:nvPr>
        </p:nvGraphicFramePr>
        <p:xfrm>
          <a:off x="457201" y="2489200"/>
          <a:ext cx="7239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3D802D5-D974-4850-A792-B5CCAAF7DF87}"/>
              </a:ext>
            </a:extLst>
          </p:cNvPr>
          <p:cNvSpPr txBox="1"/>
          <p:nvPr/>
        </p:nvSpPr>
        <p:spPr>
          <a:xfrm>
            <a:off x="7543800" y="3026470"/>
            <a:ext cx="1447799" cy="3539430"/>
          </a:xfrm>
          <a:prstGeom prst="rect">
            <a:avLst/>
          </a:prstGeom>
          <a:noFill/>
        </p:spPr>
        <p:txBody>
          <a:bodyPr wrap="square" rtlCol="0">
            <a:spAutoFit/>
          </a:bodyPr>
          <a:lstStyle/>
          <a:p>
            <a:r>
              <a:rPr lang="en-US" sz="1400" dirty="0"/>
              <a:t>Actual enrollment for 20-21 is 82 students less than  budget.  The estimated enrollment for 21-22 is 68 students less than the 20-21 budget and only 14 students more than the 20-21 actual average FTE.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85800"/>
            <a:ext cx="6248400" cy="838200"/>
          </a:xfrm>
        </p:spPr>
        <p:txBody>
          <a:bodyPr/>
          <a:lstStyle/>
          <a:p>
            <a:r>
              <a:rPr lang="en-US" b="1" dirty="0">
                <a:solidFill>
                  <a:schemeClr val="accent2"/>
                </a:solidFill>
                <a:effectLst>
                  <a:reflection blurRad="6350" stA="60000" endA="900" endPos="58000" dir="5400000" sy="-100000" algn="bl" rotWithShape="0"/>
                </a:effectLst>
                <a:latin typeface="Century Gothic" pitchFamily="34" charset="0"/>
              </a:rPr>
              <a:t>ASB</a:t>
            </a:r>
            <a:r>
              <a:rPr lang="en-US" b="1" dirty="0">
                <a:solidFill>
                  <a:schemeClr val="tx1"/>
                </a:solidFill>
                <a:effectLst>
                  <a:reflection blurRad="6350" stA="60000" endA="900" endPos="58000" dir="5400000" sy="-100000" algn="bl" rotWithShape="0"/>
                </a:effectLst>
                <a:latin typeface="Century Gothic" pitchFamily="34" charset="0"/>
              </a:rPr>
              <a:t> </a:t>
            </a:r>
            <a:r>
              <a:rPr lang="en-US" b="1" dirty="0">
                <a:solidFill>
                  <a:schemeClr val="accent2"/>
                </a:solidFill>
                <a:effectLst>
                  <a:reflection blurRad="6350" stA="60000" endA="900" endPos="58000" dir="5400000" sy="-100000" algn="bl" rotWithShape="0"/>
                </a:effectLst>
                <a:latin typeface="Century Gothic" pitchFamily="34" charset="0"/>
              </a:rPr>
              <a:t>FUND</a:t>
            </a:r>
          </a:p>
        </p:txBody>
      </p:sp>
      <p:sp>
        <p:nvSpPr>
          <p:cNvPr id="6" name="Content Placeholder 5"/>
          <p:cNvSpPr>
            <a:spLocks noGrp="1"/>
          </p:cNvSpPr>
          <p:nvPr>
            <p:ph idx="1"/>
          </p:nvPr>
        </p:nvSpPr>
        <p:spPr>
          <a:xfrm>
            <a:off x="612648" y="3429000"/>
            <a:ext cx="7769352" cy="2819400"/>
          </a:xfrm>
        </p:spPr>
        <p:txBody>
          <a:bodyPr>
            <a:normAutofit fontScale="92500" lnSpcReduction="10000"/>
          </a:bodyPr>
          <a:lstStyle/>
          <a:p>
            <a:pPr marL="0" indent="0">
              <a:buClr>
                <a:schemeClr val="tx2"/>
              </a:buClr>
              <a:buNone/>
            </a:pPr>
            <a:endParaRPr lang="en-US" dirty="0"/>
          </a:p>
          <a:p>
            <a:pPr marL="0" indent="0">
              <a:buClr>
                <a:schemeClr val="tx2"/>
              </a:buClr>
              <a:buNone/>
            </a:pPr>
            <a:r>
              <a:rPr lang="en-US" dirty="0"/>
              <a:t>	Beginning Fund Balance			$  250,000</a:t>
            </a:r>
          </a:p>
          <a:p>
            <a:pPr>
              <a:buClr>
                <a:schemeClr val="tx2"/>
              </a:buClr>
              <a:buNone/>
            </a:pPr>
            <a:endParaRPr lang="en-US" sz="1400" dirty="0"/>
          </a:p>
          <a:p>
            <a:pPr marL="0" indent="0">
              <a:buClr>
                <a:schemeClr val="tx2"/>
              </a:buClr>
              <a:buNone/>
            </a:pPr>
            <a:r>
              <a:rPr lang="en-US" dirty="0"/>
              <a:t>	Revenues						$  357,250</a:t>
            </a:r>
          </a:p>
          <a:p>
            <a:pPr marL="0" indent="0">
              <a:buClr>
                <a:schemeClr val="tx2"/>
              </a:buClr>
              <a:buNone/>
            </a:pPr>
            <a:endParaRPr lang="en-US" dirty="0"/>
          </a:p>
          <a:p>
            <a:pPr marL="0" indent="0">
              <a:buClr>
                <a:schemeClr val="tx2"/>
              </a:buClr>
              <a:buNone/>
            </a:pPr>
            <a:r>
              <a:rPr lang="en-US" dirty="0"/>
              <a:t>	Expenditures						</a:t>
            </a:r>
            <a:r>
              <a:rPr lang="en-US" u="sng" dirty="0"/>
              <a:t>$  375,500</a:t>
            </a:r>
          </a:p>
          <a:p>
            <a:pPr>
              <a:buClr>
                <a:schemeClr val="tx2"/>
              </a:buClr>
              <a:buNone/>
            </a:pPr>
            <a:endParaRPr lang="en-US" sz="1400" dirty="0"/>
          </a:p>
          <a:p>
            <a:pPr marL="0" indent="0">
              <a:buClr>
                <a:schemeClr val="tx2"/>
              </a:buClr>
              <a:buNone/>
            </a:pPr>
            <a:r>
              <a:rPr lang="en-US" dirty="0"/>
              <a:t>	Ending Fund Balance				$  231,750</a:t>
            </a:r>
          </a:p>
        </p:txBody>
      </p:sp>
      <p:sp>
        <p:nvSpPr>
          <p:cNvPr id="4" name="TextBox 3"/>
          <p:cNvSpPr txBox="1"/>
          <p:nvPr/>
        </p:nvSpPr>
        <p:spPr>
          <a:xfrm>
            <a:off x="990600" y="2128935"/>
            <a:ext cx="6589776" cy="1200329"/>
          </a:xfrm>
          <a:prstGeom prst="rect">
            <a:avLst/>
          </a:prstGeom>
          <a:noFill/>
        </p:spPr>
        <p:txBody>
          <a:bodyPr wrap="square" rtlCol="0">
            <a:spAutoFit/>
          </a:bodyPr>
          <a:lstStyle/>
          <a:p>
            <a:r>
              <a:rPr lang="en-US" dirty="0"/>
              <a:t>ASB funds are for the extracurricular benefit of the students.  Their involvement in the decision-making process is an integral part of associated student body government.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6347713" cy="914400"/>
          </a:xfrm>
        </p:spPr>
        <p:txBody>
          <a:bodyPr>
            <a:normAutofit fontScale="90000"/>
          </a:bodyPr>
          <a:lstStyle/>
          <a:p>
            <a:r>
              <a:rPr lang="en-US" sz="3200" b="1" dirty="0">
                <a:solidFill>
                  <a:schemeClr val="accent2"/>
                </a:solidFill>
                <a:effectLst>
                  <a:reflection blurRad="6350" stA="60000" endA="900" endPos="58000" dir="5400000" sy="-100000" algn="bl" rotWithShape="0"/>
                </a:effectLst>
                <a:latin typeface="Century Gothic" panose="020B0502020202020204" pitchFamily="34" charset="0"/>
              </a:rPr>
              <a:t>TRANSPORTATION</a:t>
            </a:r>
            <a:r>
              <a:rPr lang="en-US" sz="3200" b="1" dirty="0">
                <a:solidFill>
                  <a:schemeClr val="accent2"/>
                </a:solidFill>
                <a:effectLst>
                  <a:reflection blurRad="6350" stA="60000" endA="900" endPos="58000" dir="5400000" sy="-100000" algn="bl" rotWithShape="0"/>
                </a:effectLst>
              </a:rPr>
              <a:t> VEHICLE FUND</a:t>
            </a:r>
          </a:p>
        </p:txBody>
      </p:sp>
      <p:sp>
        <p:nvSpPr>
          <p:cNvPr id="6" name="Content Placeholder 5"/>
          <p:cNvSpPr>
            <a:spLocks noGrp="1"/>
          </p:cNvSpPr>
          <p:nvPr>
            <p:ph idx="1"/>
          </p:nvPr>
        </p:nvSpPr>
        <p:spPr>
          <a:xfrm>
            <a:off x="685800" y="4114799"/>
            <a:ext cx="7467600" cy="2362201"/>
          </a:xfrm>
        </p:spPr>
        <p:txBody>
          <a:bodyPr>
            <a:normAutofit fontScale="85000" lnSpcReduction="20000"/>
          </a:bodyPr>
          <a:lstStyle/>
          <a:p>
            <a:pPr marL="0" indent="0">
              <a:buClr>
                <a:schemeClr val="tx2"/>
              </a:buClr>
              <a:buNone/>
            </a:pPr>
            <a:endParaRPr lang="en-US" dirty="0"/>
          </a:p>
          <a:p>
            <a:pPr marL="0" indent="0">
              <a:buClr>
                <a:schemeClr val="tx2"/>
              </a:buClr>
              <a:buNone/>
            </a:pPr>
            <a:r>
              <a:rPr lang="en-US" dirty="0"/>
              <a:t>	Beginning Fund Balance			$  2,474,000</a:t>
            </a:r>
          </a:p>
          <a:p>
            <a:pPr>
              <a:buClr>
                <a:schemeClr val="tx2"/>
              </a:buClr>
              <a:buNone/>
            </a:pPr>
            <a:endParaRPr lang="en-US" sz="1400" dirty="0"/>
          </a:p>
          <a:p>
            <a:pPr marL="0" indent="0">
              <a:buClr>
                <a:schemeClr val="tx2"/>
              </a:buClr>
              <a:buNone/>
            </a:pPr>
            <a:r>
              <a:rPr lang="en-US" dirty="0"/>
              <a:t>	Revenues						$  1,070,000</a:t>
            </a:r>
          </a:p>
          <a:p>
            <a:pPr>
              <a:buClr>
                <a:schemeClr val="tx2"/>
              </a:buClr>
              <a:buNone/>
            </a:pPr>
            <a:endParaRPr lang="en-US" sz="1400" dirty="0"/>
          </a:p>
          <a:p>
            <a:pPr marL="0" indent="0">
              <a:buClr>
                <a:schemeClr val="tx2"/>
              </a:buClr>
              <a:buNone/>
            </a:pPr>
            <a:r>
              <a:rPr lang="en-US" dirty="0"/>
              <a:t>	Expenditures					</a:t>
            </a:r>
            <a:r>
              <a:rPr lang="en-US" u="sng" dirty="0"/>
              <a:t>$  2,000,000</a:t>
            </a:r>
          </a:p>
          <a:p>
            <a:pPr>
              <a:buClr>
                <a:schemeClr val="tx2"/>
              </a:buClr>
              <a:buNone/>
            </a:pPr>
            <a:endParaRPr lang="en-US" sz="1400" dirty="0"/>
          </a:p>
          <a:p>
            <a:pPr marL="0" indent="0">
              <a:buClr>
                <a:schemeClr val="tx2"/>
              </a:buClr>
              <a:buNone/>
            </a:pPr>
            <a:r>
              <a:rPr lang="en-US" dirty="0"/>
              <a:t>	Ending Fund Balance			$  1,544,000</a:t>
            </a:r>
          </a:p>
          <a:p>
            <a:pPr>
              <a:buNone/>
            </a:pPr>
            <a:endParaRPr lang="en-US" dirty="0"/>
          </a:p>
        </p:txBody>
      </p:sp>
      <p:sp>
        <p:nvSpPr>
          <p:cNvPr id="4" name="TextBox 3"/>
          <p:cNvSpPr txBox="1"/>
          <p:nvPr/>
        </p:nvSpPr>
        <p:spPr>
          <a:xfrm>
            <a:off x="609600" y="2209800"/>
            <a:ext cx="7467600" cy="1569660"/>
          </a:xfrm>
          <a:prstGeom prst="rect">
            <a:avLst/>
          </a:prstGeom>
          <a:noFill/>
        </p:spPr>
        <p:txBody>
          <a:bodyPr wrap="square" rtlCol="0">
            <a:spAutoFit/>
          </a:bodyPr>
          <a:lstStyle/>
          <a:p>
            <a:r>
              <a:rPr lang="en-US" sz="1600" dirty="0"/>
              <a:t>This fund is used to replace buses for the KWRL Cooperative districts.  Revenue comes from the State (in the form of depreciation payments), interest earned on the investments and the annual payments made by the four member districts (Kalama, Woodland, Ridgefield and La Center) to cover options and buses necessary for growth.  This fund is fully self-supporting with state depreciation funds.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7DCB-C4EE-41C7-B643-68B4941255F7}"/>
              </a:ext>
            </a:extLst>
          </p:cNvPr>
          <p:cNvSpPr>
            <a:spLocks noGrp="1"/>
          </p:cNvSpPr>
          <p:nvPr>
            <p:ph type="title"/>
          </p:nvPr>
        </p:nvSpPr>
        <p:spPr/>
        <p:txBody>
          <a:bodyPr/>
          <a:lstStyle/>
          <a:p>
            <a:pPr algn="ctr"/>
            <a:r>
              <a:rPr lang="en-US" sz="2000" dirty="0"/>
              <a:t>21-22 Budget</a:t>
            </a:r>
            <a:br>
              <a:rPr lang="en-US" sz="2000" dirty="0"/>
            </a:br>
            <a:r>
              <a:rPr lang="en-US" sz="2000" dirty="0"/>
              <a:t>Historical Fund Balance/FB as a % of Expenditures Summary</a:t>
            </a:r>
          </a:p>
        </p:txBody>
      </p:sp>
      <p:sp>
        <p:nvSpPr>
          <p:cNvPr id="8" name="TextBox 7">
            <a:extLst>
              <a:ext uri="{FF2B5EF4-FFF2-40B4-BE49-F238E27FC236}">
                <a16:creationId xmlns:a16="http://schemas.microsoft.com/office/drawing/2014/main" id="{28A440ED-A95E-48DD-9481-12B529E5E500}"/>
              </a:ext>
            </a:extLst>
          </p:cNvPr>
          <p:cNvSpPr txBox="1"/>
          <p:nvPr/>
        </p:nvSpPr>
        <p:spPr>
          <a:xfrm>
            <a:off x="866441" y="5791200"/>
            <a:ext cx="8125159" cy="584775"/>
          </a:xfrm>
          <a:prstGeom prst="rect">
            <a:avLst/>
          </a:prstGeom>
          <a:noFill/>
        </p:spPr>
        <p:txBody>
          <a:bodyPr wrap="square" rtlCol="0">
            <a:spAutoFit/>
          </a:bodyPr>
          <a:lstStyle/>
          <a:p>
            <a:r>
              <a:rPr lang="en-US" sz="800" dirty="0"/>
              <a:t>This slide shows a history of actual ending fund balance and historical FB as percentage of expenditures. We often budget a decrease in FB, but if you look at the historical year-end FB, you see that we have increased FB in each of the past 2 of the past 3 years.  Due to the pandemic, 20-21 is projected to have another increase in Fund Balance (between $500,000 and $600,000), with a % of 10.6%  The projected increase in fund balance allows us to budget a much higher deficit than in past years ($494,000), while still maintaining a fund balance that is approximately 9.7% of expenditures.</a:t>
            </a:r>
          </a:p>
        </p:txBody>
      </p:sp>
      <p:pic>
        <p:nvPicPr>
          <p:cNvPr id="10" name="Content Placeholder 9">
            <a:extLst>
              <a:ext uri="{FF2B5EF4-FFF2-40B4-BE49-F238E27FC236}">
                <a16:creationId xmlns:a16="http://schemas.microsoft.com/office/drawing/2014/main" id="{CF1571D2-D071-4ECF-A05B-5BD698DD8109}"/>
              </a:ext>
            </a:extLst>
          </p:cNvPr>
          <p:cNvPicPr>
            <a:picLocks noGrp="1" noChangeAspect="1"/>
          </p:cNvPicPr>
          <p:nvPr>
            <p:ph idx="1"/>
          </p:nvPr>
        </p:nvPicPr>
        <p:blipFill>
          <a:blip r:embed="rId3"/>
          <a:stretch>
            <a:fillRect/>
          </a:stretch>
        </p:blipFill>
        <p:spPr>
          <a:xfrm>
            <a:off x="1066800" y="2286000"/>
            <a:ext cx="6705600" cy="3429000"/>
          </a:xfrm>
          <a:prstGeom prst="rect">
            <a:avLst/>
          </a:prstGeom>
        </p:spPr>
      </p:pic>
    </p:spTree>
    <p:extLst>
      <p:ext uri="{BB962C8B-B14F-4D97-AF65-F5344CB8AC3E}">
        <p14:creationId xmlns:p14="http://schemas.microsoft.com/office/powerpoint/2010/main" val="8718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6FD9-33CD-4AB6-851E-640DF9A4BE6B}"/>
              </a:ext>
            </a:extLst>
          </p:cNvPr>
          <p:cNvSpPr>
            <a:spLocks noGrp="1"/>
          </p:cNvSpPr>
          <p:nvPr>
            <p:ph type="title"/>
          </p:nvPr>
        </p:nvSpPr>
        <p:spPr/>
        <p:txBody>
          <a:bodyPr/>
          <a:lstStyle/>
          <a:p>
            <a:pPr algn="ctr"/>
            <a:r>
              <a:rPr lang="en-US" sz="1600" dirty="0">
                <a:solidFill>
                  <a:prstClr val="white"/>
                </a:solidFill>
              </a:rPr>
              <a:t>21-22 Budget</a:t>
            </a:r>
            <a:br>
              <a:rPr lang="en-US" sz="1600" dirty="0">
                <a:solidFill>
                  <a:prstClr val="white"/>
                </a:solidFill>
              </a:rPr>
            </a:br>
            <a:r>
              <a:rPr lang="en-US" sz="1600" dirty="0">
                <a:solidFill>
                  <a:prstClr val="white"/>
                </a:solidFill>
              </a:rPr>
              <a:t>General Fund – Revenues By Source</a:t>
            </a:r>
            <a:br>
              <a:rPr lang="en-US" dirty="0"/>
            </a:br>
            <a:endParaRPr lang="en-US" dirty="0"/>
          </a:p>
        </p:txBody>
      </p:sp>
      <p:sp>
        <p:nvSpPr>
          <p:cNvPr id="12" name="TextBox 11">
            <a:extLst>
              <a:ext uri="{FF2B5EF4-FFF2-40B4-BE49-F238E27FC236}">
                <a16:creationId xmlns:a16="http://schemas.microsoft.com/office/drawing/2014/main" id="{191999A0-DD39-4279-9162-96E18B051F3D}"/>
              </a:ext>
            </a:extLst>
          </p:cNvPr>
          <p:cNvSpPr txBox="1"/>
          <p:nvPr/>
        </p:nvSpPr>
        <p:spPr>
          <a:xfrm>
            <a:off x="685800" y="3124200"/>
            <a:ext cx="1648159" cy="3323987"/>
          </a:xfrm>
          <a:prstGeom prst="rect">
            <a:avLst/>
          </a:prstGeom>
          <a:noFill/>
        </p:spPr>
        <p:txBody>
          <a:bodyPr wrap="square" rtlCol="0">
            <a:spAutoFit/>
          </a:bodyPr>
          <a:lstStyle/>
          <a:p>
            <a:r>
              <a:rPr lang="en-US" sz="1400" dirty="0"/>
              <a:t>For the 21-22 revenue sources, the “Other Sources” have decreased considerably (no Local Food Service Revenue).  </a:t>
            </a:r>
          </a:p>
          <a:p>
            <a:endParaRPr lang="en-US" sz="1400" dirty="0"/>
          </a:p>
          <a:p>
            <a:r>
              <a:rPr lang="en-US" sz="1400" dirty="0"/>
              <a:t>Federal funds have increased considerably, due to the ESSER funds.</a:t>
            </a:r>
          </a:p>
        </p:txBody>
      </p:sp>
      <p:pic>
        <p:nvPicPr>
          <p:cNvPr id="7" name="Content Placeholder 6">
            <a:extLst>
              <a:ext uri="{FF2B5EF4-FFF2-40B4-BE49-F238E27FC236}">
                <a16:creationId xmlns:a16="http://schemas.microsoft.com/office/drawing/2014/main" id="{174341E1-085A-4D3E-AE97-31F2E4099AB1}"/>
              </a:ext>
            </a:extLst>
          </p:cNvPr>
          <p:cNvPicPr>
            <a:picLocks noGrp="1" noChangeAspect="1"/>
          </p:cNvPicPr>
          <p:nvPr>
            <p:ph idx="1"/>
          </p:nvPr>
        </p:nvPicPr>
        <p:blipFill>
          <a:blip r:embed="rId3"/>
          <a:stretch>
            <a:fillRect/>
          </a:stretch>
        </p:blipFill>
        <p:spPr>
          <a:xfrm>
            <a:off x="2438399" y="2489200"/>
            <a:ext cx="5839159" cy="4140200"/>
          </a:xfrm>
          <a:prstGeom prst="rect">
            <a:avLst/>
          </a:prstGeom>
        </p:spPr>
      </p:pic>
    </p:spTree>
    <p:extLst>
      <p:ext uri="{BB962C8B-B14F-4D97-AF65-F5344CB8AC3E}">
        <p14:creationId xmlns:p14="http://schemas.microsoft.com/office/powerpoint/2010/main" val="320930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a:solidFill>
                  <a:prstClr val="white"/>
                </a:solidFill>
              </a:rPr>
              <a:t>21-22 Budget</a:t>
            </a:r>
            <a:br>
              <a:rPr lang="en-US" sz="1600" dirty="0">
                <a:solidFill>
                  <a:prstClr val="white"/>
                </a:solidFill>
              </a:rPr>
            </a:br>
            <a:r>
              <a:rPr lang="en-US" sz="1600" dirty="0">
                <a:solidFill>
                  <a:prstClr val="white"/>
                </a:solidFill>
              </a:rPr>
              <a:t>General Fund– History of Revenues By Source</a:t>
            </a:r>
            <a:endParaRPr lang="en-US" sz="2800" dirty="0"/>
          </a:p>
        </p:txBody>
      </p:sp>
      <p:sp>
        <p:nvSpPr>
          <p:cNvPr id="3" name="TextBox 2">
            <a:extLst>
              <a:ext uri="{FF2B5EF4-FFF2-40B4-BE49-F238E27FC236}">
                <a16:creationId xmlns:a16="http://schemas.microsoft.com/office/drawing/2014/main" id="{8F2A3F4D-AD79-4C8F-8FE8-2C29EDD14242}"/>
              </a:ext>
            </a:extLst>
          </p:cNvPr>
          <p:cNvSpPr txBox="1"/>
          <p:nvPr/>
        </p:nvSpPr>
        <p:spPr>
          <a:xfrm>
            <a:off x="609600" y="2943016"/>
            <a:ext cx="1828800" cy="3600986"/>
          </a:xfrm>
          <a:prstGeom prst="rect">
            <a:avLst/>
          </a:prstGeom>
          <a:noFill/>
        </p:spPr>
        <p:txBody>
          <a:bodyPr wrap="square" rtlCol="0">
            <a:spAutoFit/>
          </a:bodyPr>
          <a:lstStyle/>
          <a:p>
            <a:pPr lvl="0"/>
            <a:r>
              <a:rPr lang="en-US" sz="1200" dirty="0">
                <a:solidFill>
                  <a:prstClr val="black"/>
                </a:solidFill>
                <a:latin typeface="Arial" panose="020B0604020202020204" pitchFamily="34" charset="0"/>
                <a:cs typeface="Arial" panose="020B0604020202020204" pitchFamily="34" charset="0"/>
              </a:rPr>
              <a:t>This graph shows the changes we have seen in major revenues sources over the last several years.  This shows the severe drop in local revenues from 2018 to 2020 and local taxes up in 2021, as a result of increased EP&amp;O levy.  It also shows the decrease in State funding due to decreased enrollment and Transportation funding.  As in the previous slide, Federal Funds are much higher than in previous years.</a:t>
            </a:r>
          </a:p>
        </p:txBody>
      </p:sp>
      <p:pic>
        <p:nvPicPr>
          <p:cNvPr id="6" name="Content Placeholder 5">
            <a:extLst>
              <a:ext uri="{FF2B5EF4-FFF2-40B4-BE49-F238E27FC236}">
                <a16:creationId xmlns:a16="http://schemas.microsoft.com/office/drawing/2014/main" id="{935B558B-CAE1-4174-9A8E-6ECF2603D8F2}"/>
              </a:ext>
            </a:extLst>
          </p:cNvPr>
          <p:cNvPicPr>
            <a:picLocks noGrp="1" noChangeAspect="1"/>
          </p:cNvPicPr>
          <p:nvPr>
            <p:ph idx="1"/>
          </p:nvPr>
        </p:nvPicPr>
        <p:blipFill>
          <a:blip r:embed="rId3"/>
          <a:stretch>
            <a:fillRect/>
          </a:stretch>
        </p:blipFill>
        <p:spPr>
          <a:xfrm>
            <a:off x="2362200" y="2286000"/>
            <a:ext cx="6096000" cy="4258002"/>
          </a:xfrm>
          <a:prstGeom prst="rect">
            <a:avLst/>
          </a:prstGeom>
        </p:spPr>
      </p:pic>
    </p:spTree>
    <p:extLst>
      <p:ext uri="{BB962C8B-B14F-4D97-AF65-F5344CB8AC3E}">
        <p14:creationId xmlns:p14="http://schemas.microsoft.com/office/powerpoint/2010/main" val="28106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F845-CEC1-4E5E-8F16-5930A63C3510}"/>
              </a:ext>
            </a:extLst>
          </p:cNvPr>
          <p:cNvSpPr>
            <a:spLocks noGrp="1"/>
          </p:cNvSpPr>
          <p:nvPr>
            <p:ph type="title"/>
          </p:nvPr>
        </p:nvSpPr>
        <p:spPr/>
        <p:txBody>
          <a:bodyPr/>
          <a:lstStyle/>
          <a:p>
            <a:pPr algn="ctr"/>
            <a:r>
              <a:rPr lang="en-US" sz="1600" dirty="0"/>
              <a:t>21-22 Budget</a:t>
            </a:r>
            <a:br>
              <a:rPr lang="en-US" sz="1600" dirty="0"/>
            </a:br>
            <a:r>
              <a:rPr lang="en-US" sz="1600" dirty="0"/>
              <a:t>19-20 Actual, 20-21 Budget and 21-22 Budget Comparison – Revenues</a:t>
            </a:r>
          </a:p>
        </p:txBody>
      </p:sp>
      <p:sp>
        <p:nvSpPr>
          <p:cNvPr id="16" name="TextBox 15">
            <a:extLst>
              <a:ext uri="{FF2B5EF4-FFF2-40B4-BE49-F238E27FC236}">
                <a16:creationId xmlns:a16="http://schemas.microsoft.com/office/drawing/2014/main" id="{C9A9DB2E-C83C-4057-BD15-7457B1741934}"/>
              </a:ext>
            </a:extLst>
          </p:cNvPr>
          <p:cNvSpPr txBox="1"/>
          <p:nvPr/>
        </p:nvSpPr>
        <p:spPr>
          <a:xfrm>
            <a:off x="533400" y="5715000"/>
            <a:ext cx="8001000" cy="830997"/>
          </a:xfrm>
          <a:prstGeom prst="rect">
            <a:avLst/>
          </a:prstGeom>
          <a:noFill/>
        </p:spPr>
        <p:txBody>
          <a:bodyPr wrap="square" rtlCol="0">
            <a:spAutoFit/>
          </a:bodyPr>
          <a:lstStyle/>
          <a:p>
            <a:r>
              <a:rPr lang="en-US" sz="800" dirty="0"/>
              <a:t>Slide shows year to year budget comparison of revenues.  Large increase in local taxes due to increase of 2021 levy.  Local Non-Tax decrease of 43.2%, due to no collection of Local Food Service revenues and less projected WCC fees collected.  State General Purpose decrease of almost $850,000 due to decreased enrollment.  Federal Special Purpose increase due to </a:t>
            </a:r>
            <a:r>
              <a:rPr lang="en-US" sz="800" dirty="0" err="1"/>
              <a:t>Covid</a:t>
            </a:r>
            <a:r>
              <a:rPr lang="en-US" sz="800" dirty="0"/>
              <a:t> ESSER funds (not budgeted in previous years) and large carryover in Title One Funds not spent in the prior year.  The large increase from other school districts is because of the expected increase in Transportation costs, but no expectation of large increases in funding to offset – being very conservative in this area.  In the past I have budgeted to transfer State Forest funds from the Debt Service Fund to cover some technology costs, but this year I decided to transfer those funds to the Capital Projects fund to get a start on Scott’s 10-year maintenance plan.</a:t>
            </a:r>
          </a:p>
        </p:txBody>
      </p:sp>
      <p:pic>
        <p:nvPicPr>
          <p:cNvPr id="8" name="Content Placeholder 7">
            <a:extLst>
              <a:ext uri="{FF2B5EF4-FFF2-40B4-BE49-F238E27FC236}">
                <a16:creationId xmlns:a16="http://schemas.microsoft.com/office/drawing/2014/main" id="{111EABAB-378B-4A47-A951-3BBE0D65ADBA}"/>
              </a:ext>
            </a:extLst>
          </p:cNvPr>
          <p:cNvPicPr>
            <a:picLocks noGrp="1" noChangeAspect="1"/>
          </p:cNvPicPr>
          <p:nvPr>
            <p:ph idx="1"/>
          </p:nvPr>
        </p:nvPicPr>
        <p:blipFill>
          <a:blip r:embed="rId3"/>
          <a:stretch>
            <a:fillRect/>
          </a:stretch>
        </p:blipFill>
        <p:spPr>
          <a:xfrm>
            <a:off x="1261336" y="2209800"/>
            <a:ext cx="6343672" cy="3505200"/>
          </a:xfrm>
          <a:prstGeom prst="rect">
            <a:avLst/>
          </a:prstGeom>
        </p:spPr>
      </p:pic>
    </p:spTree>
    <p:extLst>
      <p:ext uri="{BB962C8B-B14F-4D97-AF65-F5344CB8AC3E}">
        <p14:creationId xmlns:p14="http://schemas.microsoft.com/office/powerpoint/2010/main" val="245654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69C5E-4EAA-4D22-A6B6-72B309136A4D}"/>
              </a:ext>
            </a:extLst>
          </p:cNvPr>
          <p:cNvSpPr>
            <a:spLocks noGrp="1"/>
          </p:cNvSpPr>
          <p:nvPr>
            <p:ph type="title"/>
          </p:nvPr>
        </p:nvSpPr>
        <p:spPr>
          <a:xfrm>
            <a:off x="609599" y="609600"/>
            <a:ext cx="6347713" cy="762000"/>
          </a:xfrm>
        </p:spPr>
        <p:txBody>
          <a:bodyPr>
            <a:noAutofit/>
          </a:bodyPr>
          <a:lstStyle/>
          <a:p>
            <a:pPr algn="ctr"/>
            <a:r>
              <a:rPr lang="en-US" sz="2000" dirty="0"/>
              <a:t>20-21 Budget</a:t>
            </a:r>
            <a:br>
              <a:rPr lang="en-US" sz="2000" dirty="0"/>
            </a:br>
            <a:r>
              <a:rPr lang="en-US" sz="2000" dirty="0"/>
              <a:t>General Fund – Apportionment History</a:t>
            </a:r>
          </a:p>
        </p:txBody>
      </p:sp>
      <p:sp>
        <p:nvSpPr>
          <p:cNvPr id="3" name="Content Placeholder 2">
            <a:extLst>
              <a:ext uri="{FF2B5EF4-FFF2-40B4-BE49-F238E27FC236}">
                <a16:creationId xmlns:a16="http://schemas.microsoft.com/office/drawing/2014/main" id="{C7A0C44E-F834-402C-ADB9-C6EC18EFE0FE}"/>
              </a:ext>
            </a:extLst>
          </p:cNvPr>
          <p:cNvSpPr>
            <a:spLocks noGrp="1"/>
          </p:cNvSpPr>
          <p:nvPr>
            <p:ph idx="1"/>
          </p:nvPr>
        </p:nvSpPr>
        <p:spPr/>
        <p:txBody>
          <a:bodyPr/>
          <a:lstStyle/>
          <a:p>
            <a:pPr marL="0" indent="0">
              <a:buNone/>
            </a:pPr>
            <a:r>
              <a:rPr lang="en-US" dirty="0">
                <a:solidFill>
                  <a:srgbClr val="000000"/>
                </a:solidFill>
                <a:latin typeface="Arial" panose="020B0604020202020204" pitchFamily="34" charset="0"/>
              </a:rPr>
              <a:t> </a:t>
            </a:r>
            <a:r>
              <a:rPr lang="en-US" dirty="0"/>
              <a:t> </a:t>
            </a:r>
          </a:p>
        </p:txBody>
      </p:sp>
      <p:sp>
        <p:nvSpPr>
          <p:cNvPr id="4" name="TextBox 3">
            <a:extLst>
              <a:ext uri="{FF2B5EF4-FFF2-40B4-BE49-F238E27FC236}">
                <a16:creationId xmlns:a16="http://schemas.microsoft.com/office/drawing/2014/main" id="{C219A073-CB09-436D-9C75-0771589260C5}"/>
              </a:ext>
            </a:extLst>
          </p:cNvPr>
          <p:cNvSpPr txBox="1"/>
          <p:nvPr/>
        </p:nvSpPr>
        <p:spPr>
          <a:xfrm>
            <a:off x="457200" y="2341858"/>
            <a:ext cx="1630799" cy="3754874"/>
          </a:xfrm>
          <a:prstGeom prst="rect">
            <a:avLst/>
          </a:prstGeom>
          <a:noFill/>
        </p:spPr>
        <p:txBody>
          <a:bodyPr wrap="square" rtlCol="0">
            <a:spAutoFit/>
          </a:bodyPr>
          <a:lstStyle/>
          <a:p>
            <a:r>
              <a:rPr lang="en-US" sz="1400" dirty="0"/>
              <a:t>This graph shows the history of apportionment. There was just a slight increase between 19-20 and 20-21.  We are budgeting for a very large percentage decrease in 21-22.  This is primarily due to a budgeted enrollment decrease of 68 students. </a:t>
            </a:r>
          </a:p>
        </p:txBody>
      </p:sp>
      <p:pic>
        <p:nvPicPr>
          <p:cNvPr id="5" name="Picture 4">
            <a:extLst>
              <a:ext uri="{FF2B5EF4-FFF2-40B4-BE49-F238E27FC236}">
                <a16:creationId xmlns:a16="http://schemas.microsoft.com/office/drawing/2014/main" id="{48A8496F-8ED7-4C39-8693-0C15E37FFFFA}"/>
              </a:ext>
            </a:extLst>
          </p:cNvPr>
          <p:cNvPicPr>
            <a:picLocks noChangeAspect="1"/>
          </p:cNvPicPr>
          <p:nvPr/>
        </p:nvPicPr>
        <p:blipFill>
          <a:blip r:embed="rId3"/>
          <a:stretch>
            <a:fillRect/>
          </a:stretch>
        </p:blipFill>
        <p:spPr>
          <a:xfrm>
            <a:off x="2276474" y="2341858"/>
            <a:ext cx="5800725" cy="3530600"/>
          </a:xfrm>
          <a:prstGeom prst="rect">
            <a:avLst/>
          </a:prstGeom>
        </p:spPr>
      </p:pic>
    </p:spTree>
    <p:extLst>
      <p:ext uri="{BB962C8B-B14F-4D97-AF65-F5344CB8AC3E}">
        <p14:creationId xmlns:p14="http://schemas.microsoft.com/office/powerpoint/2010/main" val="426640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DC31-8D0A-46C5-82CF-208DF51FA9AD}"/>
              </a:ext>
            </a:extLst>
          </p:cNvPr>
          <p:cNvSpPr>
            <a:spLocks noGrp="1"/>
          </p:cNvSpPr>
          <p:nvPr>
            <p:ph type="title"/>
          </p:nvPr>
        </p:nvSpPr>
        <p:spPr>
          <a:xfrm>
            <a:off x="865970" y="927099"/>
            <a:ext cx="6343672" cy="368302"/>
          </a:xfrm>
        </p:spPr>
        <p:txBody>
          <a:bodyPr/>
          <a:lstStyle/>
          <a:p>
            <a:r>
              <a:rPr lang="en-US" sz="2000" dirty="0"/>
              <a:t>21-22 Budget – Detailed Revenue Comparison</a:t>
            </a:r>
          </a:p>
        </p:txBody>
      </p:sp>
      <p:pic>
        <p:nvPicPr>
          <p:cNvPr id="7" name="Content Placeholder 6">
            <a:extLst>
              <a:ext uri="{FF2B5EF4-FFF2-40B4-BE49-F238E27FC236}">
                <a16:creationId xmlns:a16="http://schemas.microsoft.com/office/drawing/2014/main" id="{9470CBCE-06D9-4845-81B5-011A6CBA7800}"/>
              </a:ext>
            </a:extLst>
          </p:cNvPr>
          <p:cNvPicPr>
            <a:picLocks noGrp="1" noChangeAspect="1"/>
          </p:cNvPicPr>
          <p:nvPr>
            <p:ph idx="1"/>
          </p:nvPr>
        </p:nvPicPr>
        <p:blipFill>
          <a:blip r:embed="rId2"/>
          <a:stretch>
            <a:fillRect/>
          </a:stretch>
        </p:blipFill>
        <p:spPr>
          <a:xfrm>
            <a:off x="865970" y="1447800"/>
            <a:ext cx="6544502" cy="5181600"/>
          </a:xfrm>
          <a:prstGeom prst="rect">
            <a:avLst/>
          </a:prstGeom>
        </p:spPr>
      </p:pic>
    </p:spTree>
    <p:extLst>
      <p:ext uri="{BB962C8B-B14F-4D97-AF65-F5344CB8AC3E}">
        <p14:creationId xmlns:p14="http://schemas.microsoft.com/office/powerpoint/2010/main" val="421195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6473-7A29-4B06-B7B6-C3B1A9F499BF}"/>
              </a:ext>
            </a:extLst>
          </p:cNvPr>
          <p:cNvSpPr>
            <a:spLocks noGrp="1"/>
          </p:cNvSpPr>
          <p:nvPr>
            <p:ph type="title"/>
          </p:nvPr>
        </p:nvSpPr>
        <p:spPr/>
        <p:txBody>
          <a:bodyPr/>
          <a:lstStyle/>
          <a:p>
            <a:pPr algn="ctr"/>
            <a:r>
              <a:rPr lang="en-US" sz="2000" dirty="0"/>
              <a:t>20-21 Budget</a:t>
            </a:r>
            <a:br>
              <a:rPr lang="en-US" sz="2000" dirty="0"/>
            </a:br>
            <a:r>
              <a:rPr lang="en-US" sz="2000" dirty="0"/>
              <a:t>General Fund Expenditures</a:t>
            </a:r>
          </a:p>
        </p:txBody>
      </p:sp>
      <p:sp>
        <p:nvSpPr>
          <p:cNvPr id="8" name="TextBox 7">
            <a:extLst>
              <a:ext uri="{FF2B5EF4-FFF2-40B4-BE49-F238E27FC236}">
                <a16:creationId xmlns:a16="http://schemas.microsoft.com/office/drawing/2014/main" id="{2B587D49-A1DE-451E-B80B-85A803F7B7DD}"/>
              </a:ext>
            </a:extLst>
          </p:cNvPr>
          <p:cNvSpPr txBox="1"/>
          <p:nvPr/>
        </p:nvSpPr>
        <p:spPr>
          <a:xfrm>
            <a:off x="457200" y="5821680"/>
            <a:ext cx="8077199" cy="923330"/>
          </a:xfrm>
          <a:prstGeom prst="rect">
            <a:avLst/>
          </a:prstGeom>
          <a:noFill/>
        </p:spPr>
        <p:txBody>
          <a:bodyPr wrap="square" rtlCol="0">
            <a:spAutoFit/>
          </a:bodyPr>
          <a:lstStyle/>
          <a:p>
            <a:r>
              <a:rPr lang="en-US" dirty="0"/>
              <a:t>Salaries and benefits account for 81% of total expenditures.   This is down slightly from last year, due to increases in budgeted curriculum and technology equipment (ESSER Funds). </a:t>
            </a:r>
          </a:p>
        </p:txBody>
      </p:sp>
      <p:pic>
        <p:nvPicPr>
          <p:cNvPr id="7" name="Content Placeholder 6">
            <a:extLst>
              <a:ext uri="{FF2B5EF4-FFF2-40B4-BE49-F238E27FC236}">
                <a16:creationId xmlns:a16="http://schemas.microsoft.com/office/drawing/2014/main" id="{E703EF66-6A31-4998-92E2-9B300C6FD2A5}"/>
              </a:ext>
            </a:extLst>
          </p:cNvPr>
          <p:cNvPicPr>
            <a:picLocks noGrp="1" noChangeAspect="1"/>
          </p:cNvPicPr>
          <p:nvPr>
            <p:ph sz="half" idx="1"/>
          </p:nvPr>
        </p:nvPicPr>
        <p:blipFill>
          <a:blip r:embed="rId3"/>
          <a:stretch>
            <a:fillRect/>
          </a:stretch>
        </p:blipFill>
        <p:spPr>
          <a:xfrm>
            <a:off x="2209800" y="2514600"/>
            <a:ext cx="5791200" cy="3276600"/>
          </a:xfrm>
          <a:prstGeom prst="rect">
            <a:avLst/>
          </a:prstGeom>
        </p:spPr>
      </p:pic>
    </p:spTree>
    <p:extLst>
      <p:ext uri="{BB962C8B-B14F-4D97-AF65-F5344CB8AC3E}">
        <p14:creationId xmlns:p14="http://schemas.microsoft.com/office/powerpoint/2010/main" val="4184026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14515</TotalTime>
  <Words>1851</Words>
  <Application>Microsoft Macintosh PowerPoint</Application>
  <PresentationFormat>On-screen Show (4:3)</PresentationFormat>
  <Paragraphs>137</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Woodland School District 2021-22 BUDGET Summary</vt:lpstr>
      <vt:lpstr>Enrollment History – Budget to Actual</vt:lpstr>
      <vt:lpstr>21-22 Budget Historical Fund Balance/FB as a % of Expenditures Summary</vt:lpstr>
      <vt:lpstr>21-22 Budget General Fund – Revenues By Source </vt:lpstr>
      <vt:lpstr>21-22 Budget General Fund– History of Revenues By Source</vt:lpstr>
      <vt:lpstr>21-22 Budget 19-20 Actual, 20-21 Budget and 21-22 Budget Comparison – Revenues</vt:lpstr>
      <vt:lpstr>20-21 Budget General Fund – Apportionment History</vt:lpstr>
      <vt:lpstr>21-22 Budget – Detailed Revenue Comparison</vt:lpstr>
      <vt:lpstr>20-21 Budget General Fund Expenditures</vt:lpstr>
      <vt:lpstr>21-22 Budget 19-20 Actual, 20-21 Budget and 21-22 Budget Comparison – By Object</vt:lpstr>
      <vt:lpstr>21-22 Budget 19-20 Actual, 20-21 Budget and 21-22 Budget Comparison – By Program</vt:lpstr>
      <vt:lpstr>21-22 Budget – Expenditures by Activity</vt:lpstr>
      <vt:lpstr>Uses of Levy/Enrichment Funds</vt:lpstr>
      <vt:lpstr>21-22 Budget Transportation &amp; Food Service </vt:lpstr>
      <vt:lpstr>21-22 Budget Before and After School Care</vt:lpstr>
      <vt:lpstr>21-22 Budget Staff Changes</vt:lpstr>
      <vt:lpstr>Other Funds</vt:lpstr>
      <vt:lpstr>CAPITAL PROJECTS FUND</vt:lpstr>
      <vt:lpstr>DEBT SERVICE FUND</vt:lpstr>
      <vt:lpstr>ASB FUND</vt:lpstr>
      <vt:lpstr>TRANSPORTATION VEHICLE FUND</vt:lpstr>
    </vt:vector>
  </TitlesOfParts>
  <Company>Camas School District #117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SD 19-20 Budget Presentation</dc:title>
  <dc:creator>donna.gregg</dc:creator>
  <cp:lastModifiedBy>Michael Green</cp:lastModifiedBy>
  <cp:revision>760</cp:revision>
  <cp:lastPrinted>2017-08-14T23:58:02Z</cp:lastPrinted>
  <dcterms:created xsi:type="dcterms:W3CDTF">2010-10-18T22:51:52Z</dcterms:created>
  <dcterms:modified xsi:type="dcterms:W3CDTF">2021-08-09T17:58:12Z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